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35" r:id="rId3"/>
    <p:sldId id="257" r:id="rId4"/>
    <p:sldId id="288" r:id="rId5"/>
    <p:sldId id="289" r:id="rId6"/>
    <p:sldId id="290" r:id="rId7"/>
    <p:sldId id="291" r:id="rId8"/>
    <p:sldId id="292" r:id="rId9"/>
    <p:sldId id="293" r:id="rId10"/>
    <p:sldId id="294" r:id="rId11"/>
    <p:sldId id="323" r:id="rId12"/>
    <p:sldId id="295" r:id="rId13"/>
    <p:sldId id="297" r:id="rId14"/>
    <p:sldId id="304" r:id="rId15"/>
    <p:sldId id="299" r:id="rId16"/>
    <p:sldId id="300" r:id="rId17"/>
    <p:sldId id="273" r:id="rId18"/>
    <p:sldId id="320" r:id="rId19"/>
    <p:sldId id="321" r:id="rId20"/>
    <p:sldId id="272" r:id="rId21"/>
    <p:sldId id="322" r:id="rId22"/>
    <p:sldId id="303" r:id="rId23"/>
    <p:sldId id="301" r:id="rId24"/>
    <p:sldId id="305" r:id="rId25"/>
    <p:sldId id="334" r:id="rId26"/>
    <p:sldId id="324" r:id="rId27"/>
    <p:sldId id="328" r:id="rId28"/>
    <p:sldId id="308" r:id="rId29"/>
    <p:sldId id="310" r:id="rId30"/>
    <p:sldId id="327" r:id="rId31"/>
    <p:sldId id="313" r:id="rId32"/>
    <p:sldId id="333" r:id="rId33"/>
    <p:sldId id="319" r:id="rId34"/>
    <p:sldId id="311" r:id="rId35"/>
    <p:sldId id="332" r:id="rId36"/>
    <p:sldId id="330"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186" autoAdjust="0"/>
  </p:normalViewPr>
  <p:slideViewPr>
    <p:cSldViewPr>
      <p:cViewPr varScale="1">
        <p:scale>
          <a:sx n="74" d="100"/>
          <a:sy n="74" d="100"/>
        </p:scale>
        <p:origin x="-105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barChart>
        <c:barDir val="col"/>
        <c:grouping val="clustered"/>
        <c:ser>
          <c:idx val="0"/>
          <c:order val="0"/>
          <c:tx>
            <c:strRef>
              <c:f>Sheet1!$B$1</c:f>
              <c:strCache>
                <c:ptCount val="1"/>
                <c:pt idx="0">
                  <c:v>Voicing %</c:v>
                </c:pt>
              </c:strCache>
            </c:strRef>
          </c:tx>
          <c:cat>
            <c:strRef>
              <c:f>Sheet1!$A$2:$A$5</c:f>
              <c:strCache>
                <c:ptCount val="4"/>
                <c:pt idx="0">
                  <c:v>Plurals</c:v>
                </c:pt>
                <c:pt idx="1">
                  <c:v>3rd person singular</c:v>
                </c:pt>
                <c:pt idx="2">
                  <c:v>Possessives</c:v>
                </c:pt>
                <c:pt idx="3">
                  <c:v>Word-Internal</c:v>
                </c:pt>
              </c:strCache>
            </c:strRef>
          </c:cat>
          <c:val>
            <c:numRef>
              <c:f>Sheet1!$B$2:$B$5</c:f>
              <c:numCache>
                <c:formatCode>General</c:formatCode>
                <c:ptCount val="4"/>
                <c:pt idx="0">
                  <c:v>7</c:v>
                </c:pt>
                <c:pt idx="1">
                  <c:v>9</c:v>
                </c:pt>
                <c:pt idx="2">
                  <c:v>9</c:v>
                </c:pt>
                <c:pt idx="3">
                  <c:v>30</c:v>
                </c:pt>
              </c:numCache>
            </c:numRef>
          </c:val>
        </c:ser>
        <c:axId val="93178496"/>
        <c:axId val="93184384"/>
      </c:barChart>
      <c:catAx>
        <c:axId val="93178496"/>
        <c:scaling>
          <c:orientation val="minMax"/>
        </c:scaling>
        <c:axPos val="b"/>
        <c:tickLblPos val="nextTo"/>
        <c:crossAx val="93184384"/>
        <c:crosses val="autoZero"/>
        <c:auto val="1"/>
        <c:lblAlgn val="ctr"/>
        <c:lblOffset val="100"/>
      </c:catAx>
      <c:valAx>
        <c:axId val="93184384"/>
        <c:scaling>
          <c:orientation val="minMax"/>
        </c:scaling>
        <c:axPos val="l"/>
        <c:majorGridlines/>
        <c:numFmt formatCode="General" sourceLinked="1"/>
        <c:tickLblPos val="nextTo"/>
        <c:crossAx val="93178496"/>
        <c:crosses val="autoZero"/>
        <c:crossBetween val="between"/>
      </c:valAx>
    </c:plotArea>
    <c:legend>
      <c:legendPos val="r"/>
      <c:layout/>
    </c:legend>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manualLayout>
          <c:layoutTarget val="inner"/>
          <c:xMode val="edge"/>
          <c:yMode val="edge"/>
          <c:x val="7.2196017636370596E-2"/>
          <c:y val="0.13848478213365864"/>
          <c:w val="0.91768658182313956"/>
          <c:h val="0.71651116016635374"/>
        </c:manualLayout>
      </c:layout>
      <c:barChart>
        <c:barDir val="col"/>
        <c:grouping val="clustered"/>
        <c:ser>
          <c:idx val="0"/>
          <c:order val="0"/>
          <c:tx>
            <c:strRef>
              <c:f>Sheet1!$B$1</c:f>
              <c:strCache>
                <c:ptCount val="1"/>
                <c:pt idx="0">
                  <c:v>voicing %</c:v>
                </c:pt>
              </c:strCache>
            </c:strRef>
          </c:tx>
          <c:cat>
            <c:strRef>
              <c:f>Sheet1!$A$2:$A$3</c:f>
              <c:strCache>
                <c:ptCount val="2"/>
                <c:pt idx="0">
                  <c:v>preceding voiced context</c:v>
                </c:pt>
                <c:pt idx="1">
                  <c:v>following voiced context</c:v>
                </c:pt>
              </c:strCache>
            </c:strRef>
          </c:cat>
          <c:val>
            <c:numRef>
              <c:f>Sheet1!$B$2:$B$3</c:f>
              <c:numCache>
                <c:formatCode>General</c:formatCode>
                <c:ptCount val="2"/>
                <c:pt idx="0">
                  <c:v>7.4</c:v>
                </c:pt>
                <c:pt idx="1">
                  <c:v>19.3</c:v>
                </c:pt>
              </c:numCache>
            </c:numRef>
          </c:val>
        </c:ser>
        <c:axId val="94262400"/>
        <c:axId val="94263936"/>
      </c:barChart>
      <c:catAx>
        <c:axId val="94262400"/>
        <c:scaling>
          <c:orientation val="minMax"/>
        </c:scaling>
        <c:axPos val="b"/>
        <c:tickLblPos val="nextTo"/>
        <c:crossAx val="94263936"/>
        <c:crosses val="autoZero"/>
        <c:auto val="1"/>
        <c:lblAlgn val="ctr"/>
        <c:lblOffset val="100"/>
      </c:catAx>
      <c:valAx>
        <c:axId val="94263936"/>
        <c:scaling>
          <c:orientation val="minMax"/>
        </c:scaling>
        <c:axPos val="l"/>
        <c:majorGridlines/>
        <c:numFmt formatCode="General" sourceLinked="1"/>
        <c:tickLblPos val="nextTo"/>
        <c:crossAx val="94262400"/>
        <c:crosses val="autoZero"/>
        <c:crossBetween val="between"/>
      </c:valAx>
    </c:plotArea>
    <c:plotVisOnly val="1"/>
  </c:chart>
  <c:txPr>
    <a:bodyPr/>
    <a:lstStyle/>
    <a:p>
      <a:pPr>
        <a:defRPr sz="1800"/>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barChart>
        <c:barDir val="col"/>
        <c:grouping val="clustered"/>
        <c:ser>
          <c:idx val="0"/>
          <c:order val="0"/>
          <c:tx>
            <c:strRef>
              <c:f>Sheet1!$B$1</c:f>
              <c:strCache>
                <c:ptCount val="1"/>
                <c:pt idx="0">
                  <c:v> Voicing %</c:v>
                </c:pt>
              </c:strCache>
            </c:strRef>
          </c:tx>
          <c:cat>
            <c:strRef>
              <c:f>Sheet1!$A$2:$A$5</c:f>
              <c:strCache>
                <c:ptCount val="4"/>
                <c:pt idx="0">
                  <c:v>word list(max. attention paid)</c:v>
                </c:pt>
                <c:pt idx="1">
                  <c:v>sentences</c:v>
                </c:pt>
                <c:pt idx="2">
                  <c:v>passage</c:v>
                </c:pt>
                <c:pt idx="3">
                  <c:v>spontaneous speech(min.attention paid)</c:v>
                </c:pt>
              </c:strCache>
            </c:strRef>
          </c:cat>
          <c:val>
            <c:numRef>
              <c:f>Sheet1!$B$2:$B$5</c:f>
              <c:numCache>
                <c:formatCode>General</c:formatCode>
                <c:ptCount val="4"/>
                <c:pt idx="0">
                  <c:v>2</c:v>
                </c:pt>
                <c:pt idx="1">
                  <c:v>8</c:v>
                </c:pt>
                <c:pt idx="2">
                  <c:v>22</c:v>
                </c:pt>
                <c:pt idx="3">
                  <c:v>29</c:v>
                </c:pt>
              </c:numCache>
            </c:numRef>
          </c:val>
        </c:ser>
        <c:axId val="94792704"/>
        <c:axId val="94794496"/>
      </c:barChart>
      <c:catAx>
        <c:axId val="94792704"/>
        <c:scaling>
          <c:orientation val="minMax"/>
        </c:scaling>
        <c:axPos val="b"/>
        <c:tickLblPos val="nextTo"/>
        <c:crossAx val="94794496"/>
        <c:crosses val="autoZero"/>
        <c:auto val="1"/>
        <c:lblAlgn val="ctr"/>
        <c:lblOffset val="100"/>
      </c:catAx>
      <c:valAx>
        <c:axId val="94794496"/>
        <c:scaling>
          <c:orientation val="minMax"/>
        </c:scaling>
        <c:axPos val="l"/>
        <c:majorGridlines/>
        <c:numFmt formatCode="General" sourceLinked="1"/>
        <c:tickLblPos val="nextTo"/>
        <c:crossAx val="94792704"/>
        <c:crosses val="autoZero"/>
        <c:crossBetween val="between"/>
      </c:valAx>
    </c:plotArea>
    <c:legend>
      <c:legendPos val="r"/>
      <c:layout/>
    </c:legend>
    <c:plotVisOnly val="1"/>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0.13541</cdr:x>
      <cdr:y>0.57769</cdr:y>
    </cdr:from>
    <cdr:to>
      <cdr:x>0.21354</cdr:x>
      <cdr:y>0.6724</cdr:y>
    </cdr:to>
    <cdr:sp macro="" textlink="">
      <cdr:nvSpPr>
        <cdr:cNvPr id="2" name="TextBox 1"/>
        <cdr:cNvSpPr txBox="1"/>
      </cdr:nvSpPr>
      <cdr:spPr>
        <a:xfrm xmlns:a="http://schemas.openxmlformats.org/drawingml/2006/main">
          <a:off x="1114404" y="2614618"/>
          <a:ext cx="642942"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7%</a:t>
          </a:r>
          <a:endParaRPr lang="en-US" sz="2800" b="1" dirty="0"/>
        </a:p>
      </cdr:txBody>
    </cdr:sp>
  </cdr:relSizeAnchor>
  <cdr:relSizeAnchor xmlns:cdr="http://schemas.openxmlformats.org/drawingml/2006/chartDrawing">
    <cdr:from>
      <cdr:x>0.30903</cdr:x>
      <cdr:y>0.51456</cdr:y>
    </cdr:from>
    <cdr:to>
      <cdr:x>0.40451</cdr:x>
      <cdr:y>0.62505</cdr:y>
    </cdr:to>
    <cdr:sp macro="" textlink="">
      <cdr:nvSpPr>
        <cdr:cNvPr id="3" name="TextBox 2"/>
        <cdr:cNvSpPr txBox="1"/>
      </cdr:nvSpPr>
      <cdr:spPr>
        <a:xfrm xmlns:a="http://schemas.openxmlformats.org/drawingml/2006/main">
          <a:off x="2543164" y="2328866"/>
          <a:ext cx="785818"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9%</a:t>
          </a:r>
          <a:endParaRPr lang="en-US" sz="2800" b="1" dirty="0"/>
        </a:p>
      </cdr:txBody>
    </cdr:sp>
  </cdr:relSizeAnchor>
  <cdr:relSizeAnchor xmlns:cdr="http://schemas.openxmlformats.org/drawingml/2006/chartDrawing">
    <cdr:from>
      <cdr:x>0.50868</cdr:x>
      <cdr:y>0.51456</cdr:y>
    </cdr:from>
    <cdr:to>
      <cdr:x>0.58681</cdr:x>
      <cdr:y>0.60926</cdr:y>
    </cdr:to>
    <cdr:sp macro="" textlink="">
      <cdr:nvSpPr>
        <cdr:cNvPr id="4" name="TextBox 3"/>
        <cdr:cNvSpPr txBox="1"/>
      </cdr:nvSpPr>
      <cdr:spPr>
        <a:xfrm xmlns:a="http://schemas.openxmlformats.org/drawingml/2006/main">
          <a:off x="4186238" y="2328866"/>
          <a:ext cx="642942"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9%</a:t>
          </a:r>
          <a:endParaRPr lang="en-US" sz="2800" b="1" dirty="0"/>
        </a:p>
      </cdr:txBody>
    </cdr:sp>
  </cdr:relSizeAnchor>
  <cdr:relSizeAnchor xmlns:cdr="http://schemas.openxmlformats.org/drawingml/2006/chartDrawing">
    <cdr:from>
      <cdr:x>0.69097</cdr:x>
      <cdr:y>0.13574</cdr:y>
    </cdr:from>
    <cdr:to>
      <cdr:x>0.79514</cdr:x>
      <cdr:y>0.23044</cdr:y>
    </cdr:to>
    <cdr:sp macro="" textlink="">
      <cdr:nvSpPr>
        <cdr:cNvPr id="5" name="TextBox 4"/>
        <cdr:cNvSpPr txBox="1"/>
      </cdr:nvSpPr>
      <cdr:spPr>
        <a:xfrm xmlns:a="http://schemas.openxmlformats.org/drawingml/2006/main">
          <a:off x="5686436" y="614354"/>
          <a:ext cx="857256" cy="428628"/>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30%</a:t>
          </a:r>
          <a:endParaRPr lang="en-US" sz="2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0.17882</cdr:x>
      <cdr:y>0.51456</cdr:y>
    </cdr:from>
    <cdr:to>
      <cdr:x>0.29167</cdr:x>
      <cdr:y>0.64083</cdr:y>
    </cdr:to>
    <cdr:sp macro="" textlink="">
      <cdr:nvSpPr>
        <cdr:cNvPr id="2" name="TextBox 1"/>
        <cdr:cNvSpPr txBox="1"/>
      </cdr:nvSpPr>
      <cdr:spPr>
        <a:xfrm xmlns:a="http://schemas.openxmlformats.org/drawingml/2006/main">
          <a:off x="1471594" y="2328866"/>
          <a:ext cx="928694"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0.25203</cdr:x>
      <cdr:y>0.51456</cdr:y>
    </cdr:from>
    <cdr:to>
      <cdr:x>0.36585</cdr:x>
      <cdr:y>0.62505</cdr:y>
    </cdr:to>
    <cdr:sp macro="" textlink="">
      <cdr:nvSpPr>
        <cdr:cNvPr id="3" name="TextBox 2"/>
        <cdr:cNvSpPr txBox="1"/>
      </cdr:nvSpPr>
      <cdr:spPr>
        <a:xfrm xmlns:a="http://schemas.openxmlformats.org/drawingml/2006/main">
          <a:off x="2214546" y="2328866"/>
          <a:ext cx="1000132"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7.4%</a:t>
          </a:r>
          <a:endParaRPr lang="en-US" sz="2800" b="1" dirty="0"/>
        </a:p>
      </cdr:txBody>
    </cdr:sp>
  </cdr:relSizeAnchor>
  <cdr:relSizeAnchor xmlns:cdr="http://schemas.openxmlformats.org/drawingml/2006/chartDrawing">
    <cdr:from>
      <cdr:x>0.68293</cdr:x>
      <cdr:y>0.19888</cdr:y>
    </cdr:from>
    <cdr:to>
      <cdr:x>0.8374</cdr:x>
      <cdr:y>0.30936</cdr:y>
    </cdr:to>
    <cdr:sp macro="" textlink="">
      <cdr:nvSpPr>
        <cdr:cNvPr id="4" name="TextBox 3"/>
        <cdr:cNvSpPr txBox="1"/>
      </cdr:nvSpPr>
      <cdr:spPr>
        <a:xfrm xmlns:a="http://schemas.openxmlformats.org/drawingml/2006/main">
          <a:off x="6000760" y="900106"/>
          <a:ext cx="1357322"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19.3%</a:t>
          </a:r>
          <a:endParaRPr lang="en-US" sz="28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0.12673</cdr:x>
      <cdr:y>0.51456</cdr:y>
    </cdr:from>
    <cdr:to>
      <cdr:x>0.21354</cdr:x>
      <cdr:y>0.62505</cdr:y>
    </cdr:to>
    <cdr:sp macro="" textlink="">
      <cdr:nvSpPr>
        <cdr:cNvPr id="2" name="TextBox 1"/>
        <cdr:cNvSpPr txBox="1"/>
      </cdr:nvSpPr>
      <cdr:spPr>
        <a:xfrm xmlns:a="http://schemas.openxmlformats.org/drawingml/2006/main">
          <a:off x="1042966" y="2328866"/>
          <a:ext cx="714380"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2%</a:t>
          </a:r>
          <a:endParaRPr lang="en-US" sz="2800" b="1" dirty="0"/>
        </a:p>
      </cdr:txBody>
    </cdr:sp>
  </cdr:relSizeAnchor>
  <cdr:relSizeAnchor xmlns:cdr="http://schemas.openxmlformats.org/drawingml/2006/chartDrawing">
    <cdr:from>
      <cdr:x>0.32639</cdr:x>
      <cdr:y>0.4672</cdr:y>
    </cdr:from>
    <cdr:to>
      <cdr:x>0.37847</cdr:x>
      <cdr:y>0.52466</cdr:y>
    </cdr:to>
    <cdr:sp macro="" textlink="">
      <cdr:nvSpPr>
        <cdr:cNvPr id="3" name="TextBox 2"/>
        <cdr:cNvSpPr txBox="1"/>
      </cdr:nvSpPr>
      <cdr:spPr>
        <a:xfrm xmlns:a="http://schemas.openxmlformats.org/drawingml/2006/main">
          <a:off x="2686040" y="2114552"/>
          <a:ext cx="428628" cy="260033"/>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0.33507</cdr:x>
      <cdr:y>0.49877</cdr:y>
    </cdr:from>
    <cdr:to>
      <cdr:x>0.37847</cdr:x>
      <cdr:y>0.56191</cdr:y>
    </cdr:to>
    <cdr:sp macro="" textlink="">
      <cdr:nvSpPr>
        <cdr:cNvPr id="4" name="TextBox 3"/>
        <cdr:cNvSpPr txBox="1"/>
      </cdr:nvSpPr>
      <cdr:spPr>
        <a:xfrm xmlns:a="http://schemas.openxmlformats.org/drawingml/2006/main">
          <a:off x="2757478" y="2257428"/>
          <a:ext cx="357190" cy="285752"/>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0.30903</cdr:x>
      <cdr:y>0.43564</cdr:y>
    </cdr:from>
    <cdr:to>
      <cdr:x>0.40451</cdr:x>
      <cdr:y>0.54613</cdr:y>
    </cdr:to>
    <cdr:sp macro="" textlink="">
      <cdr:nvSpPr>
        <cdr:cNvPr id="5" name="TextBox 4"/>
        <cdr:cNvSpPr txBox="1"/>
      </cdr:nvSpPr>
      <cdr:spPr>
        <a:xfrm xmlns:a="http://schemas.openxmlformats.org/drawingml/2006/main">
          <a:off x="2543164" y="1971676"/>
          <a:ext cx="785818"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8%</a:t>
          </a:r>
          <a:endParaRPr lang="en-US" sz="2800" b="1" dirty="0"/>
        </a:p>
      </cdr:txBody>
    </cdr:sp>
  </cdr:relSizeAnchor>
  <cdr:relSizeAnchor xmlns:cdr="http://schemas.openxmlformats.org/drawingml/2006/chartDrawing">
    <cdr:from>
      <cdr:x>0.49132</cdr:x>
      <cdr:y>0.21466</cdr:y>
    </cdr:from>
    <cdr:to>
      <cdr:x>0.60417</cdr:x>
      <cdr:y>0.34093</cdr:y>
    </cdr:to>
    <cdr:sp macro="" textlink="">
      <cdr:nvSpPr>
        <cdr:cNvPr id="6" name="TextBox 5"/>
        <cdr:cNvSpPr txBox="1"/>
      </cdr:nvSpPr>
      <cdr:spPr>
        <a:xfrm xmlns:a="http://schemas.openxmlformats.org/drawingml/2006/main">
          <a:off x="4043362" y="971544"/>
          <a:ext cx="928694"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22%</a:t>
          </a:r>
          <a:endParaRPr lang="en-US" sz="2800" b="1" dirty="0"/>
        </a:p>
      </cdr:txBody>
    </cdr:sp>
  </cdr:relSizeAnchor>
  <cdr:relSizeAnchor xmlns:cdr="http://schemas.openxmlformats.org/drawingml/2006/chartDrawing">
    <cdr:from>
      <cdr:x>0.68229</cdr:x>
      <cdr:y>0.11996</cdr:y>
    </cdr:from>
    <cdr:to>
      <cdr:x>0.78646</cdr:x>
      <cdr:y>0.23044</cdr:y>
    </cdr:to>
    <cdr:sp macro="" textlink="">
      <cdr:nvSpPr>
        <cdr:cNvPr id="7" name="TextBox 6"/>
        <cdr:cNvSpPr txBox="1"/>
      </cdr:nvSpPr>
      <cdr:spPr>
        <a:xfrm xmlns:a="http://schemas.openxmlformats.org/drawingml/2006/main">
          <a:off x="5614998" y="542916"/>
          <a:ext cx="857256"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2800" b="1" dirty="0" smtClean="0"/>
            <a:t>29%</a:t>
          </a:r>
          <a:endParaRPr lang="en-US" sz="28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36F2E72-FDEF-4B30-8C9B-D9E236F162BE}" type="datetimeFigureOut">
              <a:rPr lang="en-US"/>
              <a:pPr>
                <a:defRPr/>
              </a:pPr>
              <a:t>3/11/2009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D8A5703-A2D6-44C9-B279-723F45AB53F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D255BD-EB55-484C-91FE-0432DB87FB1B}" type="slidenum">
              <a:rPr lang="en-US" smtClean="0"/>
              <a:pPr fontAlgn="base">
                <a:spcBef>
                  <a:spcPct val="0"/>
                </a:spcBef>
                <a:spcAft>
                  <a:spcPct val="0"/>
                </a:spcAft>
                <a:defRPr/>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33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34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35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12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29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D8A5703-A2D6-44C9-B279-723F45AB53FC}" type="slidenum">
              <a:rPr lang="en-US" smtClean="0"/>
              <a:pPr>
                <a:defRPr/>
              </a:pPr>
              <a:t>31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FC17AD-FA41-43F3-80DB-3B83944A0CB3}" type="datetimeFigureOut">
              <a:rPr lang="en-US"/>
              <a:pPr>
                <a:defRPr/>
              </a:pPr>
              <a:t>3/11/2009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CD1D158-AD98-4CA6-8633-7C99691C8FB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45C0EB2-1C3F-41F4-A9EC-66B8EB73407A}" type="datetimeFigureOut">
              <a:rPr lang="en-US"/>
              <a:pPr>
                <a:defRPr/>
              </a:pPr>
              <a:t>3/11/2009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88B6D7-A863-417A-AF60-BF3DF3B27D6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596A718-EB30-4F53-B81D-6072F5C038EB}" type="datetimeFigureOut">
              <a:rPr lang="en-US"/>
              <a:pPr>
                <a:defRPr/>
              </a:pPr>
              <a:t>3/11/2009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B3E26BD-5B8B-45D8-9E25-D799B7002B7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896236-B082-4084-916F-B38A0B4DFE92}" type="datetimeFigureOut">
              <a:rPr lang="en-US"/>
              <a:pPr>
                <a:defRPr/>
              </a:pPr>
              <a:t>3/11/2009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3DA2820-8B3B-4678-82A1-356EE00F814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DA5D6EA-41D1-48F5-8C0B-824213C7F9FF}" type="datetimeFigureOut">
              <a:rPr lang="en-US"/>
              <a:pPr>
                <a:defRPr/>
              </a:pPr>
              <a:t>3/11/2009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AA1A79C-29E7-4E18-BE25-88EED71139A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67EDC19-DA37-4169-B195-087AD8E2CDC5}" type="datetimeFigureOut">
              <a:rPr lang="en-US"/>
              <a:pPr>
                <a:defRPr/>
              </a:pPr>
              <a:t>3/11/2009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44B08EE-D53A-4B6D-8F2C-DCB211AB958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CEA2E17-5B90-4170-9ED9-E9A35FE06A9A}" type="datetimeFigureOut">
              <a:rPr lang="en-US"/>
              <a:pPr>
                <a:defRPr/>
              </a:pPr>
              <a:t>3/11/2009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FD42B1F-6762-4C2B-8E7B-2C1C5680867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EB5E14F-9848-48E0-AF72-DB46306A1F8D}" type="datetimeFigureOut">
              <a:rPr lang="en-US"/>
              <a:pPr>
                <a:defRPr/>
              </a:pPr>
              <a:t>3/11/2009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5E84A36-3587-4025-98CE-08CCDBD9C62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39441A-BEF5-49B5-BC05-5A06B9B765DC}" type="datetimeFigureOut">
              <a:rPr lang="en-US"/>
              <a:pPr>
                <a:defRPr/>
              </a:pPr>
              <a:t>3/11/2009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FC6732C-53B1-4BB7-B573-216DFE6989C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294414-7171-4F07-B227-B399CFA314DD}" type="datetimeFigureOut">
              <a:rPr lang="en-US"/>
              <a:pPr>
                <a:defRPr/>
              </a:pPr>
              <a:t>3/11/2009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3A13CFC-2942-4030-9ABB-BEF284750E7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61BAE4C-0237-4384-87CE-C94155E24CA4}" type="datetimeFigureOut">
              <a:rPr lang="en-US"/>
              <a:pPr>
                <a:defRPr/>
              </a:pPr>
              <a:t>3/11/2009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684044A-8ADD-434D-9E98-B505C1F6988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9C9B17C-405C-4B0D-97D9-8357B30BA6B0}" type="datetimeFigureOut">
              <a:rPr lang="en-US"/>
              <a:pPr>
                <a:defRPr/>
              </a:pPr>
              <a:t>3/11/2009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1214484-D772-4910-8476-C99F1F6B859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C:\Documents%20and%20Settings\Bhattacharya\My%20Documents\pratibha\recordings%20for%20mphil\Benita\hartalz%20and%20bands.wav" TargetMode="External"/><Relationship Id="rId1" Type="http://schemas.openxmlformats.org/officeDocument/2006/relationships/audio" Target="file:///C:\Documents%20and%20Settings\Bhattacharya\My%20Documents\pratibha\recordings%20for%20mphil\Mishtu\dayz%20a%20week_chat.wav" TargetMode="Externa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audio" Target="file:///C:\Documents%20and%20Settings\Bhattacharya\My%20Documents\pratibha\recordings%20for%20mphil\Mishtu\forces%20na_chat.wav" TargetMode="External"/><Relationship Id="rId7" Type="http://schemas.openxmlformats.org/officeDocument/2006/relationships/image" Target="../media/image2.png"/><Relationship Id="rId2" Type="http://schemas.openxmlformats.org/officeDocument/2006/relationships/audio" Target="file:///C:\Documents%20and%20Settings\Bhattacharya\My%20Documents\pratibha\recordings%20for%20mphil\Nivedita\kebelz%20of_sentence.wav" TargetMode="External"/><Relationship Id="rId1" Type="http://schemas.openxmlformats.org/officeDocument/2006/relationships/audio" Target="file:///C:\Documents%20and%20Settings\Bhattacharya\My%20Documents\pratibha\recordings%20for%20mphil\Nivedita\columnz%20and%20papers.wav" TargetMode="External"/><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audio" Target="file:///C:\Documents%20and%20Settings\Bhattacharya\My%20Documents\pratibha\recordings%20for%20mphil\Mishtu\branchiz%20junior_chat.wa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audio" Target="file:///C:\Documents%20and%20Settings\Bhattacharya\My%20Documents\pratibha\recordings%20for%20mphil\Nivedita\collejiz%20e%20_conversation.wav" TargetMode="External"/><Relationship Id="rId7" Type="http://schemas.openxmlformats.org/officeDocument/2006/relationships/image" Target="../media/image5.png"/><Relationship Id="rId2" Type="http://schemas.openxmlformats.org/officeDocument/2006/relationships/audio" Target="file:///C:\Documents%20and%20Settings\Bhattacharya\My%20Documents\pratibha\recordings%20for%20mphil\Sameer\pagiz%20in%20_passage.wav" TargetMode="External"/><Relationship Id="rId1" Type="http://schemas.openxmlformats.org/officeDocument/2006/relationships/audio" Target="file:///C:\Documents%20and%20Settings\Bhattacharya\My%20Documents\pratibha\recordings%20for%20mphil\Nivedita\columns.wav" TargetMode="Externa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audio" Target="file:///C:\Documents%20and%20Settings\Bhattacharya\My%20Documents\pratibha\recordings%20for%20mphil\Tushar\jamz%20and%20jelliez_sentence.wav" TargetMode="External"/></Relationships>
</file>

<file path=ppt/slides/_rels/slide3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C:\Documents%20and%20Settings\Bhattacharya\My%20Documents\pratibha\recordings%20for%20mphil\Nivedita\chrizanthemums.wav" TargetMode="External"/><Relationship Id="rId1" Type="http://schemas.openxmlformats.org/officeDocument/2006/relationships/audio" Target="file:///C:\Documents%20and%20Settings\Bhattacharya\My%20Documents\pratibha\recordings%20for%20mphil\Meenakshi\chrysanthemums%20are_sentence.wav" TargetMode="External"/><Relationship Id="rId5" Type="http://schemas.openxmlformats.org/officeDocument/2006/relationships/image" Target="../media/image1.png"/><Relationship Id="rId4" Type="http://schemas.openxmlformats.org/officeDocument/2006/relationships/notesSlide" Target="../notesSlides/notesSlide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571500" y="1428750"/>
            <a:ext cx="7886700" cy="2171700"/>
          </a:xfrm>
        </p:spPr>
        <p:txBody>
          <a:bodyPr/>
          <a:lstStyle/>
          <a:p>
            <a:pPr eaLnBrk="1" hangingPunct="1"/>
            <a:r>
              <a:rPr lang="en-US" sz="3200" dirty="0" smtClean="0"/>
              <a:t>VOICING PATTERNS IN INDIAN ENGLISH*</a:t>
            </a:r>
          </a:p>
        </p:txBody>
      </p:sp>
      <p:sp>
        <p:nvSpPr>
          <p:cNvPr id="3" name="Subtitle 2"/>
          <p:cNvSpPr>
            <a:spLocks noGrp="1"/>
          </p:cNvSpPr>
          <p:nvPr>
            <p:ph type="subTitle" idx="1"/>
          </p:nvPr>
        </p:nvSpPr>
        <p:spPr/>
        <p:txBody>
          <a:bodyPr rtlCol="0">
            <a:normAutofit fontScale="85000" lnSpcReduction="20000"/>
          </a:bodyPr>
          <a:lstStyle/>
          <a:p>
            <a:pPr eaLnBrk="1" fontAlgn="auto" hangingPunct="1">
              <a:spcAft>
                <a:spcPts val="0"/>
              </a:spcAft>
              <a:buFont typeface="Arial" pitchFamily="34" charset="0"/>
              <a:buNone/>
              <a:defRPr/>
            </a:pPr>
            <a:r>
              <a:rPr lang="en-US" dirty="0" smtClean="0"/>
              <a:t>Pratibha Bhattacharya</a:t>
            </a:r>
          </a:p>
          <a:p>
            <a:pPr eaLnBrk="1" fontAlgn="auto" hangingPunct="1">
              <a:spcAft>
                <a:spcPts val="0"/>
              </a:spcAft>
              <a:buFont typeface="Arial" pitchFamily="34" charset="0"/>
              <a:buNone/>
              <a:defRPr/>
            </a:pPr>
            <a:r>
              <a:rPr lang="en-US" dirty="0" smtClean="0"/>
              <a:t>Department of Linguistics</a:t>
            </a:r>
          </a:p>
          <a:p>
            <a:pPr eaLnBrk="1" fontAlgn="auto" hangingPunct="1">
              <a:spcAft>
                <a:spcPts val="0"/>
              </a:spcAft>
              <a:buFont typeface="Arial" pitchFamily="34" charset="0"/>
              <a:buNone/>
              <a:defRPr/>
            </a:pPr>
            <a:r>
              <a:rPr lang="en-US" dirty="0" smtClean="0"/>
              <a:t>University of Delhi</a:t>
            </a:r>
          </a:p>
          <a:p>
            <a:pPr eaLnBrk="1" fontAlgn="auto" hangingPunct="1">
              <a:spcAft>
                <a:spcPts val="0"/>
              </a:spcAft>
              <a:buFont typeface="Arial" pitchFamily="34" charset="0"/>
              <a:buNone/>
              <a:defRPr/>
            </a:pPr>
            <a:r>
              <a:rPr lang="en-US" dirty="0" smtClean="0"/>
              <a:t>Delhi</a:t>
            </a:r>
          </a:p>
          <a:p>
            <a:pPr eaLnBrk="1" fontAlgn="auto" hangingPunct="1">
              <a:spcAft>
                <a:spcPts val="0"/>
              </a:spcAft>
              <a:buFont typeface="Arial" pitchFamily="34" charset="0"/>
              <a:buNone/>
              <a:defRPr/>
            </a:pPr>
            <a:endParaRPr lang="en-US" dirty="0" smtClean="0"/>
          </a:p>
        </p:txBody>
      </p:sp>
      <p:sp>
        <p:nvSpPr>
          <p:cNvPr id="4" name="TextBox 3"/>
          <p:cNvSpPr txBox="1"/>
          <p:nvPr/>
        </p:nvSpPr>
        <p:spPr>
          <a:xfrm>
            <a:off x="1357290" y="6286520"/>
            <a:ext cx="2428892" cy="369332"/>
          </a:xfrm>
          <a:prstGeom prst="rect">
            <a:avLst/>
          </a:prstGeom>
          <a:noFill/>
        </p:spPr>
        <p:txBody>
          <a:bodyPr wrap="square" rtlCol="0">
            <a:spAutoFit/>
          </a:bodyPr>
          <a:lstStyle/>
          <a:p>
            <a:r>
              <a:rPr lang="en-US" dirty="0" smtClean="0"/>
              <a:t>* Delhi English </a:t>
            </a:r>
            <a:endParaRPr lang="en-US" dirty="0"/>
          </a:p>
        </p:txBody>
      </p:sp>
    </p:spTree>
  </p:cSld>
  <p:clrMapOvr>
    <a:masterClrMapping/>
  </p:clrMapOvr>
  <p:transition advClick="0" advTm="3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Revisiting the voicing patterns</a:t>
            </a:r>
            <a:endParaRPr lang="en-US" dirty="0"/>
          </a:p>
        </p:txBody>
      </p:sp>
      <p:sp>
        <p:nvSpPr>
          <p:cNvPr id="3" name="Content Placeholder 2"/>
          <p:cNvSpPr>
            <a:spLocks noGrp="1"/>
          </p:cNvSpPr>
          <p:nvPr>
            <p:ph idx="1"/>
          </p:nvPr>
        </p:nvSpPr>
        <p:spPr>
          <a:xfrm>
            <a:off x="457200" y="1600200"/>
            <a:ext cx="8229600" cy="5114948"/>
          </a:xfrm>
        </p:spPr>
        <p:txBody>
          <a:bodyPr/>
          <a:lstStyle/>
          <a:p>
            <a:pPr eaLnBrk="1" hangingPunct="1"/>
            <a:r>
              <a:rPr lang="en-US" dirty="0" smtClean="0"/>
              <a:t>The objective is to explore to what extent English as spoken in urban Delhi follows the same pedagogical rules with respect to plural formation</a:t>
            </a:r>
            <a:r>
              <a:rPr lang="en-US" dirty="0" smtClean="0"/>
              <a:t>, 3</a:t>
            </a:r>
            <a:r>
              <a:rPr lang="en-US" baseline="30000" dirty="0" smtClean="0"/>
              <a:t>rd</a:t>
            </a:r>
            <a:r>
              <a:rPr lang="en-US" dirty="0" smtClean="0"/>
              <a:t> </a:t>
            </a:r>
            <a:r>
              <a:rPr lang="en-US" dirty="0" smtClean="0"/>
              <a:t>person singulars and possessives.</a:t>
            </a:r>
          </a:p>
          <a:p>
            <a:pPr eaLnBrk="1" hangingPunct="1"/>
            <a:r>
              <a:rPr lang="en-US" dirty="0" smtClean="0"/>
              <a:t>In other </a:t>
            </a:r>
            <a:r>
              <a:rPr lang="en-US" dirty="0" smtClean="0"/>
              <a:t>words, </a:t>
            </a:r>
            <a:r>
              <a:rPr lang="en-US" dirty="0" smtClean="0"/>
              <a:t>the objective is to find out the nature of voicing patterns in these categories.</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00042"/>
          </a:xfrm>
        </p:spPr>
        <p:txBody>
          <a:bodyPr/>
          <a:lstStyle/>
          <a:p>
            <a:r>
              <a:rPr lang="en-US" dirty="0" smtClean="0"/>
              <a:t>Data and Methodology</a:t>
            </a:r>
            <a:endParaRPr lang="en-US" dirty="0"/>
          </a:p>
        </p:txBody>
      </p:sp>
      <p:sp>
        <p:nvSpPr>
          <p:cNvPr id="3" name="Content Placeholder 2"/>
          <p:cNvSpPr>
            <a:spLocks noGrp="1"/>
          </p:cNvSpPr>
          <p:nvPr>
            <p:ph idx="1"/>
          </p:nvPr>
        </p:nvSpPr>
        <p:spPr/>
        <p:txBody>
          <a:bodyPr/>
          <a:lstStyle/>
          <a:p>
            <a:pPr>
              <a:buNone/>
            </a:pPr>
            <a:endParaRPr lang="en-US" dirty="0" smtClean="0"/>
          </a:p>
          <a:p>
            <a:endParaRPr lang="en-US" sz="6600" dirty="0" smtClean="0"/>
          </a:p>
          <a:p>
            <a:endParaRPr lang="en-US" sz="6600" dirty="0" smtClean="0"/>
          </a:p>
          <a:p>
            <a:endParaRPr lang="en-US" sz="6600" dirty="0" smtClean="0"/>
          </a:p>
          <a:p>
            <a:endParaRPr lang="en-US" sz="6600" dirty="0" smtClean="0"/>
          </a:p>
          <a:p>
            <a:pPr>
              <a:buNone/>
            </a:pPr>
            <a:endParaRPr lang="en-US" sz="6600" dirty="0" smtClean="0"/>
          </a:p>
          <a:p>
            <a:endParaRPr lang="en-US" sz="6600" dirty="0" smtClean="0"/>
          </a:p>
          <a:p>
            <a:endParaRPr lang="en-US" sz="6600" dirty="0" smtClean="0"/>
          </a:p>
          <a:p>
            <a:endParaRPr lang="en-US" sz="6600" dirty="0" smtClean="0"/>
          </a:p>
          <a:p>
            <a:endParaRPr lang="en-US" sz="6600" dirty="0" smtClean="0"/>
          </a:p>
          <a:p>
            <a:endParaRPr lang="en-US" sz="6600" dirty="0" smtClean="0"/>
          </a:p>
          <a:p>
            <a:endParaRPr lang="en-US" sz="6600" dirty="0" smtClean="0"/>
          </a:p>
          <a:p>
            <a:endParaRPr lang="en-US" sz="6600" dirty="0" smtClean="0"/>
          </a:p>
          <a:p>
            <a:endParaRPr lang="en-US" sz="6600" dirty="0" smtClean="0"/>
          </a:p>
          <a:p>
            <a:endParaRPr lang="en-US" sz="6600" dirty="0" smtClean="0"/>
          </a:p>
          <a:p>
            <a:pPr>
              <a:buNone/>
            </a:pPr>
            <a:endParaRPr lang="en-US" sz="6600" dirty="0" smtClean="0"/>
          </a:p>
          <a:p>
            <a:endParaRPr lang="en-US" dirty="0"/>
          </a:p>
        </p:txBody>
      </p:sp>
      <p:graphicFrame>
        <p:nvGraphicFramePr>
          <p:cNvPr id="4" name="Table 3"/>
          <p:cNvGraphicFramePr>
            <a:graphicFrameLocks noGrp="1"/>
          </p:cNvGraphicFramePr>
          <p:nvPr/>
        </p:nvGraphicFramePr>
        <p:xfrm>
          <a:off x="428596" y="785793"/>
          <a:ext cx="8429684" cy="5853806"/>
        </p:xfrm>
        <a:graphic>
          <a:graphicData uri="http://schemas.openxmlformats.org/drawingml/2006/table">
            <a:tbl>
              <a:tblPr firstRow="1" bandRow="1">
                <a:tableStyleId>{5C22544A-7EE6-4342-B048-85BDC9FD1C3A}</a:tableStyleId>
              </a:tblPr>
              <a:tblGrid>
                <a:gridCol w="3929090"/>
                <a:gridCol w="2143140"/>
                <a:gridCol w="2357454"/>
              </a:tblGrid>
              <a:tr h="682398">
                <a:tc>
                  <a:txBody>
                    <a:bodyPr/>
                    <a:lstStyle/>
                    <a:p>
                      <a:r>
                        <a:rPr lang="en-US" sz="2800" dirty="0" smtClean="0"/>
                        <a:t>Location of the study</a:t>
                      </a:r>
                      <a:endParaRPr lang="en-US" sz="2800" dirty="0"/>
                    </a:p>
                  </a:txBody>
                  <a:tcPr/>
                </a:tc>
                <a:tc gridSpan="2">
                  <a:txBody>
                    <a:bodyPr/>
                    <a:lstStyle/>
                    <a:p>
                      <a:r>
                        <a:rPr lang="en-US" sz="2800" dirty="0" smtClean="0"/>
                        <a:t>Types</a:t>
                      </a:r>
                      <a:r>
                        <a:rPr lang="en-US" sz="2800" baseline="0" dirty="0" smtClean="0"/>
                        <a:t> of data </a:t>
                      </a:r>
                      <a:endParaRPr lang="en-US" sz="2800" dirty="0"/>
                    </a:p>
                  </a:txBody>
                  <a:tcPr/>
                </a:tc>
                <a:tc hMerge="1">
                  <a:txBody>
                    <a:bodyPr/>
                    <a:lstStyle/>
                    <a:p>
                      <a:endParaRPr lang="en-US" dirty="0"/>
                    </a:p>
                  </a:txBody>
                  <a:tcPr/>
                </a:tc>
              </a:tr>
              <a:tr h="2512995">
                <a:tc>
                  <a:txBody>
                    <a:bodyPr/>
                    <a:lstStyle/>
                    <a:p>
                      <a:r>
                        <a:rPr lang="en-US" sz="2800" dirty="0" smtClean="0"/>
                        <a:t>1.North and North-West Delhi</a:t>
                      </a:r>
                    </a:p>
                    <a:p>
                      <a:r>
                        <a:rPr lang="en-US" sz="2800" dirty="0" smtClean="0"/>
                        <a:t>2. </a:t>
                      </a:r>
                      <a:r>
                        <a:rPr lang="en-US" sz="2800" dirty="0" smtClean="0"/>
                        <a:t>Middle-class neighbourhoods</a:t>
                      </a:r>
                      <a:endParaRPr lang="en-US" sz="2800" dirty="0" smtClean="0"/>
                    </a:p>
                    <a:p>
                      <a:r>
                        <a:rPr lang="en-US" sz="2800" dirty="0" smtClean="0"/>
                        <a:t>3. Total number of speakers: 11</a:t>
                      </a:r>
                      <a:endParaRPr lang="en-US" sz="2800" dirty="0"/>
                    </a:p>
                  </a:txBody>
                  <a:tcPr/>
                </a:tc>
                <a:tc>
                  <a:txBody>
                    <a:bodyPr/>
                    <a:lstStyle/>
                    <a:p>
                      <a:r>
                        <a:rPr lang="en-US" sz="2800" dirty="0" smtClean="0"/>
                        <a:t>Reading tasks</a:t>
                      </a:r>
                      <a:endParaRPr lang="en-US" sz="2800" dirty="0"/>
                    </a:p>
                  </a:txBody>
                  <a:tcPr/>
                </a:tc>
                <a:tc>
                  <a:txBody>
                    <a:bodyPr/>
                    <a:lstStyle/>
                    <a:p>
                      <a:r>
                        <a:rPr lang="en-US" sz="2800" dirty="0" smtClean="0"/>
                        <a:t>Spontaneous speech</a:t>
                      </a:r>
                      <a:endParaRPr lang="en-US" sz="2800" dirty="0"/>
                    </a:p>
                  </a:txBody>
                  <a:tcPr/>
                </a:tc>
              </a:tr>
              <a:tr h="2519648">
                <a:tc>
                  <a:txBody>
                    <a:bodyPr/>
                    <a:lstStyle/>
                    <a:p>
                      <a:endParaRPr lang="en-US" sz="2800" dirty="0"/>
                    </a:p>
                  </a:txBody>
                  <a:tcPr/>
                </a:tc>
                <a:tc>
                  <a:txBody>
                    <a:bodyPr/>
                    <a:lstStyle/>
                    <a:p>
                      <a:pPr marL="342900" indent="-342900">
                        <a:buAutoNum type="arabicPeriod"/>
                      </a:pPr>
                      <a:r>
                        <a:rPr lang="en-US" sz="2800" dirty="0" smtClean="0"/>
                        <a:t>Word</a:t>
                      </a:r>
                      <a:r>
                        <a:rPr lang="en-US" sz="2800" baseline="0" dirty="0" smtClean="0"/>
                        <a:t> lists</a:t>
                      </a:r>
                    </a:p>
                    <a:p>
                      <a:pPr marL="342900" indent="-342900">
                        <a:buAutoNum type="arabicPeriod"/>
                      </a:pPr>
                      <a:r>
                        <a:rPr lang="en-US" sz="2800" baseline="0" dirty="0" smtClean="0"/>
                        <a:t>Sentences</a:t>
                      </a:r>
                    </a:p>
                    <a:p>
                      <a:pPr marL="342900" indent="-342900">
                        <a:buAutoNum type="arabicPeriod"/>
                      </a:pPr>
                      <a:r>
                        <a:rPr lang="en-US" sz="2800" baseline="0" dirty="0" smtClean="0"/>
                        <a:t>Passage</a:t>
                      </a:r>
                      <a:endParaRPr lang="en-US" sz="2800" dirty="0"/>
                    </a:p>
                  </a:txBody>
                  <a:tcPr/>
                </a:tc>
                <a:tc>
                  <a:txBody>
                    <a:bodyPr/>
                    <a:lstStyle/>
                    <a:p>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7686700" cy="285728"/>
          </a:xfrm>
        </p:spPr>
        <p:txBody>
          <a:bodyPr/>
          <a:lstStyle/>
          <a:p>
            <a:r>
              <a:rPr lang="en-US" sz="2000" b="1" dirty="0" smtClean="0"/>
              <a:t>Details of the data </a:t>
            </a:r>
            <a:endParaRPr lang="en-US" sz="2000" b="1" dirty="0"/>
          </a:p>
        </p:txBody>
      </p:sp>
      <p:graphicFrame>
        <p:nvGraphicFramePr>
          <p:cNvPr id="4" name="Table 3"/>
          <p:cNvGraphicFramePr>
            <a:graphicFrameLocks noGrp="1"/>
          </p:cNvGraphicFramePr>
          <p:nvPr/>
        </p:nvGraphicFramePr>
        <p:xfrm>
          <a:off x="1" y="150329"/>
          <a:ext cx="9143998" cy="6636258"/>
        </p:xfrm>
        <a:graphic>
          <a:graphicData uri="http://schemas.openxmlformats.org/drawingml/2006/table">
            <a:tbl>
              <a:tblPr firstRow="1" bandRow="1">
                <a:tableStyleId>{5C22544A-7EE6-4342-B048-85BDC9FD1C3A}</a:tableStyleId>
              </a:tblPr>
              <a:tblGrid>
                <a:gridCol w="1764602"/>
                <a:gridCol w="2450207"/>
                <a:gridCol w="2786082"/>
                <a:gridCol w="2143107"/>
              </a:tblGrid>
              <a:tr h="651672">
                <a:tc>
                  <a:txBody>
                    <a:bodyPr/>
                    <a:lstStyle/>
                    <a:p>
                      <a:r>
                        <a:rPr lang="en-US" dirty="0" smtClean="0"/>
                        <a:t>Grammatical</a:t>
                      </a:r>
                      <a:r>
                        <a:rPr lang="en-US" baseline="0" dirty="0" smtClean="0"/>
                        <a:t> contexts</a:t>
                      </a:r>
                      <a:endParaRPr lang="en-US" dirty="0"/>
                    </a:p>
                  </a:txBody>
                  <a:tcPr/>
                </a:tc>
                <a:tc>
                  <a:txBody>
                    <a:bodyPr/>
                    <a:lstStyle/>
                    <a:p>
                      <a:r>
                        <a:rPr lang="en-US" baseline="0" dirty="0" smtClean="0"/>
                        <a:t>Number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Examples</a:t>
                      </a:r>
                    </a:p>
                    <a:p>
                      <a:endParaRPr lang="en-US" dirty="0"/>
                    </a:p>
                  </a:txBody>
                  <a:tcPr/>
                </a:tc>
                <a:tc>
                  <a:txBody>
                    <a:bodyPr/>
                    <a:lstStyle/>
                    <a:p>
                      <a:r>
                        <a:rPr lang="en-US" dirty="0" smtClean="0"/>
                        <a:t>Number</a:t>
                      </a:r>
                      <a:r>
                        <a:rPr lang="en-US" baseline="0" dirty="0" smtClean="0"/>
                        <a:t> of tokens generated</a:t>
                      </a:r>
                      <a:endParaRPr lang="en-US" dirty="0"/>
                    </a:p>
                  </a:txBody>
                  <a:tcPr/>
                </a:tc>
              </a:tr>
              <a:tr h="11984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Word list</a:t>
                      </a:r>
                    </a:p>
                    <a:p>
                      <a:r>
                        <a:rPr lang="en-US" dirty="0" smtClean="0"/>
                        <a:t> </a:t>
                      </a:r>
                      <a:endParaRPr lang="en-US" dirty="0"/>
                    </a:p>
                  </a:txBody>
                  <a:tcPr/>
                </a:tc>
                <a:tc>
                  <a:txBody>
                    <a:bodyPr/>
                    <a:lstStyle/>
                    <a:p>
                      <a:r>
                        <a:rPr lang="en-US" dirty="0" smtClean="0"/>
                        <a:t>468</a:t>
                      </a:r>
                      <a:r>
                        <a:rPr lang="en-US" baseline="0" dirty="0" smtClean="0"/>
                        <a:t> words out of 296 were the relevant words for producing the tokens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Traps, </a:t>
                      </a:r>
                      <a:r>
                        <a:rPr lang="en-US" dirty="0" smtClean="0"/>
                        <a:t>Crabs, Bars, Figures, Mandirs, Masjids</a:t>
                      </a:r>
                      <a:r>
                        <a:rPr lang="en-US" dirty="0" smtClean="0"/>
                        <a:t>, Tantriks</a:t>
                      </a:r>
                      <a:r>
                        <a:rPr lang="en-US" dirty="0" smtClean="0"/>
                        <a:t>, Pieces</a:t>
                      </a:r>
                      <a:r>
                        <a:rPr lang="en-US" dirty="0" smtClean="0"/>
                        <a:t>, Ranges .</a:t>
                      </a:r>
                    </a:p>
                    <a:p>
                      <a:endParaRPr lang="en-US" dirty="0"/>
                    </a:p>
                  </a:txBody>
                  <a:tcPr/>
                </a:tc>
                <a:tc>
                  <a:txBody>
                    <a:bodyPr/>
                    <a:lstStyle/>
                    <a:p>
                      <a:r>
                        <a:rPr lang="en-US" dirty="0" smtClean="0"/>
                        <a:t>3016</a:t>
                      </a:r>
                      <a:endParaRPr lang="en-US" dirty="0"/>
                    </a:p>
                  </a:txBody>
                  <a:tcPr/>
                </a:tc>
              </a:tr>
              <a:tr h="17515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Sentences </a:t>
                      </a:r>
                      <a:r>
                        <a:rPr lang="en-US" dirty="0" smtClean="0"/>
                        <a:t>(comprising </a:t>
                      </a:r>
                      <a:r>
                        <a:rPr lang="en-US" dirty="0" smtClean="0"/>
                        <a:t>plurals,3</a:t>
                      </a:r>
                      <a:r>
                        <a:rPr lang="en-US" baseline="30000" dirty="0" smtClean="0"/>
                        <a:t>rd</a:t>
                      </a:r>
                      <a:r>
                        <a:rPr lang="en-US" baseline="0" dirty="0" smtClean="0"/>
                        <a:t> person singulars and possessives)</a:t>
                      </a:r>
                      <a:endParaRPr lang="en-US" dirty="0" smtClean="0"/>
                    </a:p>
                    <a:p>
                      <a:r>
                        <a:rPr lang="en-US" dirty="0" smtClean="0"/>
                        <a:t> </a:t>
                      </a:r>
                      <a:endParaRPr lang="en-US" dirty="0"/>
                    </a:p>
                  </a:txBody>
                  <a:tcPr/>
                </a:tc>
                <a:tc>
                  <a:txBody>
                    <a:bodyPr/>
                    <a:lstStyle/>
                    <a:p>
                      <a:r>
                        <a:rPr lang="en-US" dirty="0" smtClean="0"/>
                        <a:t>282</a:t>
                      </a:r>
                      <a:endParaRPr lang="en-US" dirty="0"/>
                    </a:p>
                  </a:txBody>
                  <a:tcPr/>
                </a:tc>
                <a:tc>
                  <a:txBody>
                    <a:bodyPr/>
                    <a:lstStyle/>
                    <a:p>
                      <a:r>
                        <a:rPr lang="en-US" dirty="0" smtClean="0"/>
                        <a:t>a</a:t>
                      </a:r>
                      <a:r>
                        <a:rPr lang="en-US" dirty="0" smtClean="0"/>
                        <a:t>) </a:t>
                      </a:r>
                      <a:r>
                        <a:rPr lang="en-US" b="1" dirty="0" smtClean="0"/>
                        <a:t>Hurricanes</a:t>
                      </a:r>
                      <a:r>
                        <a:rPr lang="en-US" dirty="0" smtClean="0"/>
                        <a:t> </a:t>
                      </a:r>
                      <a:r>
                        <a:rPr lang="en-US" dirty="0" smtClean="0"/>
                        <a:t>kill masses</a:t>
                      </a:r>
                      <a:r>
                        <a:rPr lang="en-US" baseline="0" dirty="0" smtClean="0"/>
                        <a:t> and </a:t>
                      </a:r>
                      <a:r>
                        <a:rPr lang="en-US" baseline="0" dirty="0" smtClean="0"/>
                        <a:t>destroy </a:t>
                      </a:r>
                      <a:r>
                        <a:rPr lang="en-US" baseline="0" dirty="0" smtClean="0"/>
                        <a:t>property.</a:t>
                      </a:r>
                    </a:p>
                    <a:p>
                      <a:endParaRPr lang="en-US" baseline="0" dirty="0" smtClean="0"/>
                    </a:p>
                    <a:p>
                      <a:r>
                        <a:rPr lang="en-US" baseline="0" dirty="0" smtClean="0"/>
                        <a:t>b</a:t>
                      </a:r>
                      <a:r>
                        <a:rPr lang="en-US" baseline="0" dirty="0" smtClean="0"/>
                        <a:t>) He </a:t>
                      </a:r>
                      <a:r>
                        <a:rPr lang="en-US" baseline="0" dirty="0" smtClean="0"/>
                        <a:t>went to </a:t>
                      </a:r>
                      <a:r>
                        <a:rPr lang="en-US" b="1" baseline="0" dirty="0" smtClean="0"/>
                        <a:t>men’s room</a:t>
                      </a:r>
                      <a:r>
                        <a:rPr lang="en-US" baseline="0" dirty="0" smtClean="0"/>
                        <a:t>.</a:t>
                      </a:r>
                    </a:p>
                    <a:p>
                      <a:r>
                        <a:rPr lang="en-US" baseline="0" dirty="0" smtClean="0"/>
                        <a:t>c) Salman </a:t>
                      </a:r>
                      <a:r>
                        <a:rPr lang="en-US" b="1" baseline="0" dirty="0" smtClean="0"/>
                        <a:t>loves</a:t>
                      </a:r>
                      <a:r>
                        <a:rPr lang="en-US" baseline="0" dirty="0" smtClean="0"/>
                        <a:t> Katrina.</a:t>
                      </a:r>
                      <a:endParaRPr lang="en-US" dirty="0" smtClean="0"/>
                    </a:p>
                    <a:p>
                      <a:endParaRPr lang="en-US" dirty="0"/>
                    </a:p>
                  </a:txBody>
                  <a:tcPr/>
                </a:tc>
                <a:tc>
                  <a:txBody>
                    <a:bodyPr/>
                    <a:lstStyle/>
                    <a:p>
                      <a:r>
                        <a:rPr lang="en-US" dirty="0" smtClean="0"/>
                        <a:t>2924</a:t>
                      </a:r>
                      <a:endParaRPr lang="en-US" dirty="0"/>
                    </a:p>
                  </a:txBody>
                  <a:tcPr/>
                </a:tc>
              </a:tr>
              <a:tr h="1474964">
                <a:tc>
                  <a:txBody>
                    <a:bodyPr/>
                    <a:lstStyle/>
                    <a:p>
                      <a:r>
                        <a:rPr lang="en-US" dirty="0" smtClean="0"/>
                        <a:t>Passage (</a:t>
                      </a:r>
                      <a:r>
                        <a:rPr lang="en-US" dirty="0" smtClean="0"/>
                        <a:t>from the novel </a:t>
                      </a:r>
                      <a:r>
                        <a:rPr lang="en-US" b="1" dirty="0" smtClean="0"/>
                        <a:t>The</a:t>
                      </a:r>
                      <a:r>
                        <a:rPr lang="en-US" b="1" baseline="0" dirty="0" smtClean="0"/>
                        <a:t> Namesake</a:t>
                      </a:r>
                      <a:r>
                        <a:rPr lang="en-US" b="0" baseline="0" dirty="0" smtClean="0"/>
                        <a:t>)</a:t>
                      </a:r>
                      <a:endParaRPr lang="en-US" b="0" dirty="0"/>
                    </a:p>
                  </a:txBody>
                  <a:tcPr/>
                </a:tc>
                <a:tc>
                  <a:txBody>
                    <a:bodyPr/>
                    <a:lstStyle/>
                    <a:p>
                      <a:r>
                        <a:rPr lang="en-US" dirty="0" smtClean="0"/>
                        <a:t>2</a:t>
                      </a:r>
                      <a:r>
                        <a:rPr lang="en-US" baseline="0" dirty="0" smtClean="0"/>
                        <a:t> passages</a:t>
                      </a:r>
                      <a:endParaRPr lang="en-US" dirty="0"/>
                    </a:p>
                  </a:txBody>
                  <a:tcPr/>
                </a:tc>
                <a:tc>
                  <a:txBody>
                    <a:bodyPr/>
                    <a:lstStyle/>
                    <a:p>
                      <a:pPr marL="342900" indent="-342900">
                        <a:buAutoNum type="alphaLcParenR"/>
                      </a:pPr>
                      <a:r>
                        <a:rPr lang="en-US" dirty="0" smtClean="0"/>
                        <a:t>Grandfather’s </a:t>
                      </a:r>
                      <a:r>
                        <a:rPr lang="en-US" dirty="0" smtClean="0"/>
                        <a:t>retirement</a:t>
                      </a:r>
                    </a:p>
                    <a:p>
                      <a:pPr marL="342900" indent="-342900">
                        <a:buAutoNum type="alphaLcParenR"/>
                      </a:pPr>
                      <a:r>
                        <a:rPr lang="en-US" dirty="0" smtClean="0"/>
                        <a:t>Suitcases</a:t>
                      </a:r>
                      <a:r>
                        <a:rPr lang="en-US" baseline="0" dirty="0" smtClean="0"/>
                        <a:t> </a:t>
                      </a:r>
                    </a:p>
                    <a:p>
                      <a:pPr marL="342900" indent="-342900">
                        <a:buAutoNum type="alphaLcParenR"/>
                      </a:pPr>
                      <a:r>
                        <a:rPr lang="en-US" baseline="0" dirty="0" smtClean="0"/>
                        <a:t>Tears </a:t>
                      </a:r>
                      <a:endParaRPr lang="en-US" dirty="0" smtClean="0"/>
                    </a:p>
                    <a:p>
                      <a:endParaRPr lang="en-US" dirty="0"/>
                    </a:p>
                  </a:txBody>
                  <a:tcPr/>
                </a:tc>
                <a:tc>
                  <a:txBody>
                    <a:bodyPr/>
                    <a:lstStyle/>
                    <a:p>
                      <a:r>
                        <a:rPr lang="en-US" dirty="0" smtClean="0"/>
                        <a:t>202</a:t>
                      </a:r>
                      <a:endParaRPr lang="en-US" dirty="0"/>
                    </a:p>
                  </a:txBody>
                  <a:tcPr/>
                </a:tc>
              </a:tr>
              <a:tr h="645296">
                <a:tc>
                  <a:txBody>
                    <a:bodyPr/>
                    <a:lstStyle/>
                    <a:p>
                      <a:r>
                        <a:rPr lang="en-US" b="0" dirty="0" smtClean="0"/>
                        <a:t>Spontaneous speech</a:t>
                      </a:r>
                      <a:endParaRPr lang="en-US" b="0" dirty="0"/>
                    </a:p>
                  </a:txBody>
                  <a:tcPr/>
                </a:tc>
                <a:tc>
                  <a:txBody>
                    <a:bodyPr/>
                    <a:lstStyle/>
                    <a:p>
                      <a:endParaRPr lang="en-US" dirty="0"/>
                    </a:p>
                  </a:txBody>
                  <a:tcPr/>
                </a:tc>
                <a:tc>
                  <a:txBody>
                    <a:bodyPr/>
                    <a:lstStyle/>
                    <a:p>
                      <a:endParaRPr lang="en-US" dirty="0" smtClean="0">
                        <a:sym typeface="SILDoulosIPA"/>
                      </a:endParaRPr>
                    </a:p>
                    <a:p>
                      <a:r>
                        <a:rPr lang="en-US" dirty="0" smtClean="0">
                          <a:sym typeface="SILDoulosIPA"/>
                        </a:rPr>
                        <a:t>         six</a:t>
                      </a:r>
                      <a:r>
                        <a:rPr lang="en-US" baseline="0" dirty="0" smtClean="0">
                          <a:sym typeface="SILDoulosIPA"/>
                        </a:rPr>
                        <a:t> [] a week </a:t>
                      </a:r>
                      <a:endParaRPr lang="en-US" dirty="0"/>
                    </a:p>
                  </a:txBody>
                  <a:tcPr/>
                </a:tc>
                <a:tc>
                  <a:txBody>
                    <a:bodyPr/>
                    <a:lstStyle/>
                    <a:p>
                      <a:r>
                        <a:rPr lang="en-US" dirty="0" smtClean="0"/>
                        <a:t>455</a:t>
                      </a:r>
                      <a:endParaRPr lang="en-US" dirty="0"/>
                    </a:p>
                  </a:txBody>
                  <a:tcPr/>
                </a:tc>
              </a:tr>
              <a:tr h="850439">
                <a:tc>
                  <a:txBody>
                    <a:bodyPr/>
                    <a:lstStyle/>
                    <a:p>
                      <a:endParaRPr lang="en-US" b="0" dirty="0"/>
                    </a:p>
                  </a:txBody>
                  <a:tcPr/>
                </a:tc>
                <a:tc>
                  <a:txBody>
                    <a:bodyPr/>
                    <a:lstStyle/>
                    <a:p>
                      <a:endParaRPr lang="en-US" dirty="0"/>
                    </a:p>
                  </a:txBody>
                  <a:tcPr/>
                </a:tc>
                <a:tc>
                  <a:txBody>
                    <a:bodyPr/>
                    <a:lstStyle/>
                    <a:p>
                      <a:r>
                        <a:rPr lang="en-US" dirty="0" smtClean="0"/>
                        <a:t>           </a:t>
                      </a:r>
                      <a:r>
                        <a:rPr lang="en-US" b="0" dirty="0" smtClean="0">
                          <a:solidFill>
                            <a:schemeClr val="tx1"/>
                          </a:solidFill>
                        </a:rPr>
                        <a:t>hartals</a:t>
                      </a:r>
                      <a:r>
                        <a:rPr lang="en-US" b="0" baseline="0" dirty="0" smtClean="0">
                          <a:solidFill>
                            <a:schemeClr val="tx1"/>
                          </a:solidFill>
                        </a:rPr>
                        <a:t>  and bands</a:t>
                      </a:r>
                    </a:p>
                    <a:p>
                      <a:r>
                        <a:rPr lang="en-US" b="0" baseline="0" dirty="0" smtClean="0">
                          <a:solidFill>
                            <a:schemeClr val="tx1"/>
                          </a:solidFill>
                        </a:rPr>
                        <a:t>            [</a:t>
                      </a:r>
                      <a:r>
                        <a:rPr lang="en-US" b="0" baseline="0" dirty="0" smtClean="0">
                          <a:solidFill>
                            <a:schemeClr val="tx1"/>
                          </a:solidFill>
                          <a:sym typeface="SILDoulosIPA"/>
                        </a:rPr>
                        <a:t>  ]</a:t>
                      </a:r>
                      <a:endParaRPr lang="en-US" b="0" dirty="0">
                        <a:solidFill>
                          <a:schemeClr val="tx1"/>
                        </a:solidFill>
                      </a:endParaRPr>
                    </a:p>
                  </a:txBody>
                  <a:tcPr/>
                </a:tc>
                <a:tc>
                  <a:txBody>
                    <a:bodyPr/>
                    <a:lstStyle/>
                    <a:p>
                      <a:r>
                        <a:rPr lang="en-US" b="1" dirty="0" smtClean="0"/>
                        <a:t>Total</a:t>
                      </a:r>
                      <a:r>
                        <a:rPr lang="en-US" b="1" baseline="0" dirty="0" smtClean="0"/>
                        <a:t> number of tokens from all the sources</a:t>
                      </a:r>
                      <a:r>
                        <a:rPr lang="en-US" baseline="0" dirty="0" smtClean="0"/>
                        <a:t> : </a:t>
                      </a:r>
                      <a:r>
                        <a:rPr lang="en-US" b="0" baseline="0" dirty="0" smtClean="0"/>
                        <a:t>6597</a:t>
                      </a:r>
                      <a:endParaRPr lang="en-US" b="0" dirty="0"/>
                    </a:p>
                  </a:txBody>
                  <a:tcPr/>
                </a:tc>
              </a:tr>
            </a:tbl>
          </a:graphicData>
        </a:graphic>
      </p:graphicFrame>
      <p:pic>
        <p:nvPicPr>
          <p:cNvPr id="6" name="dayz a week_chat.wav">
            <a:hlinkClick r:id="" action="ppaction://media"/>
          </p:cNvPr>
          <p:cNvPicPr>
            <a:picLocks noRot="1" noChangeAspect="1"/>
          </p:cNvPicPr>
          <p:nvPr>
            <a:audioFile r:link="rId1"/>
          </p:nvPr>
        </p:nvPicPr>
        <p:blipFill>
          <a:blip r:embed="rId5"/>
          <a:stretch>
            <a:fillRect/>
          </a:stretch>
        </p:blipFill>
        <p:spPr>
          <a:xfrm>
            <a:off x="4286248" y="5429264"/>
            <a:ext cx="304800" cy="304800"/>
          </a:xfrm>
          <a:prstGeom prst="rect">
            <a:avLst/>
          </a:prstGeom>
        </p:spPr>
      </p:pic>
      <p:pic>
        <p:nvPicPr>
          <p:cNvPr id="7" name="hartalz and bands.wav">
            <a:hlinkClick r:id="" action="ppaction://media"/>
          </p:cNvPr>
          <p:cNvPicPr>
            <a:picLocks noGrp="1" noRot="1" noChangeAspect="1"/>
          </p:cNvPicPr>
          <p:nvPr>
            <p:ph idx="1"/>
            <a:audioFile r:link="rId2"/>
          </p:nvPr>
        </p:nvPicPr>
        <p:blipFill>
          <a:blip r:embed="rId6"/>
          <a:stretch>
            <a:fillRect/>
          </a:stretch>
        </p:blipFill>
        <p:spPr>
          <a:xfrm>
            <a:off x="4357686" y="6072206"/>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5004"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4558" fill="hold"/>
                                        <p:tgtEl>
                                          <p:spTgt spid="7"/>
                                        </p:tgtEl>
                                      </p:cBhvr>
                                    </p:cmd>
                                  </p:childTnLst>
                                </p:cTn>
                              </p:par>
                            </p:childTnLst>
                          </p:cTn>
                        </p:par>
                      </p:childTnLst>
                    </p:cTn>
                  </p:par>
                </p:childTnLst>
              </p:cTn>
              <p:nextCondLst>
                <p:cond evt="onClick" delay="0">
                  <p:tgtEl>
                    <p:spTgt spid="7"/>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r>
              <a:rPr lang="en-US" sz="4000" dirty="0" smtClean="0"/>
              <a:t>The </a:t>
            </a:r>
            <a:r>
              <a:rPr lang="en-US" sz="4000" dirty="0" smtClean="0"/>
              <a:t>first page of the reading </a:t>
            </a:r>
            <a:r>
              <a:rPr lang="en-US" sz="4000" dirty="0" smtClean="0"/>
              <a:t>passage</a:t>
            </a:r>
            <a:endParaRPr lang="en-US" sz="4000" dirty="0"/>
          </a:p>
        </p:txBody>
      </p:sp>
      <p:pic>
        <p:nvPicPr>
          <p:cNvPr id="4" name="Content Placeholder 3" descr="MPHIL-Passage.jpg"/>
          <p:cNvPicPr>
            <a:picLocks noGrp="1" noChangeAspect="1"/>
          </p:cNvPicPr>
          <p:nvPr>
            <p:ph idx="1"/>
          </p:nvPr>
        </p:nvPicPr>
        <p:blipFill>
          <a:blip r:embed="rId2"/>
          <a:stretch>
            <a:fillRect/>
          </a:stretch>
        </p:blipFill>
        <p:spPr>
          <a:xfrm>
            <a:off x="1714480" y="1071546"/>
            <a:ext cx="5572164" cy="5786454"/>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The second page of the reading passage.</a:t>
            </a:r>
            <a:endParaRPr lang="en-US" sz="4000" dirty="0"/>
          </a:p>
        </p:txBody>
      </p:sp>
      <p:pic>
        <p:nvPicPr>
          <p:cNvPr id="4" name="Content Placeholder 3" descr="MPHIL-Passage1.jpg"/>
          <p:cNvPicPr>
            <a:picLocks noGrp="1" noChangeAspect="1"/>
          </p:cNvPicPr>
          <p:nvPr>
            <p:ph idx="1"/>
          </p:nvPr>
        </p:nvPicPr>
        <p:blipFill>
          <a:blip r:embed="rId2"/>
          <a:stretch>
            <a:fillRect/>
          </a:stretch>
        </p:blipFill>
        <p:spPr>
          <a:xfrm>
            <a:off x="1714481" y="1600200"/>
            <a:ext cx="5072098" cy="52578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0"/>
            <a:ext cx="7901014" cy="500042"/>
          </a:xfrm>
        </p:spPr>
        <p:txBody>
          <a:bodyPr/>
          <a:lstStyle/>
          <a:p>
            <a:r>
              <a:rPr lang="en-US" sz="3600" dirty="0" smtClean="0"/>
              <a:t>Methodology</a:t>
            </a:r>
            <a:endParaRPr lang="en-US" sz="3600" dirty="0"/>
          </a:p>
        </p:txBody>
      </p:sp>
      <p:sp>
        <p:nvSpPr>
          <p:cNvPr id="3" name="Content Placeholder 2"/>
          <p:cNvSpPr>
            <a:spLocks noGrp="1"/>
          </p:cNvSpPr>
          <p:nvPr>
            <p:ph idx="1"/>
          </p:nvPr>
        </p:nvSpPr>
        <p:spPr>
          <a:xfrm>
            <a:off x="357158" y="428604"/>
            <a:ext cx="8329642" cy="6286544"/>
          </a:xfrm>
        </p:spPr>
        <p:txBody>
          <a:bodyPr/>
          <a:lstStyle/>
          <a:p>
            <a:r>
              <a:rPr lang="en-US" sz="2800" dirty="0" smtClean="0"/>
              <a:t>Spontaneous speech was gathered using the interview method.</a:t>
            </a:r>
          </a:p>
          <a:p>
            <a:r>
              <a:rPr lang="en-US" sz="2800" dirty="0" smtClean="0"/>
              <a:t>The two methods were often combined together. Reading tasks were interspersed with conversation.</a:t>
            </a:r>
          </a:p>
          <a:p>
            <a:r>
              <a:rPr lang="en-US" sz="2800" dirty="0" smtClean="0"/>
              <a:t>A total of 20 hours and 68 minutes recorded material is used in formulating my results.</a:t>
            </a:r>
          </a:p>
          <a:p>
            <a:r>
              <a:rPr lang="en-US" sz="2800" dirty="0" smtClean="0"/>
              <a:t>All the recordings were made in informal situations (at the subjects’ home, in the presence of a few family </a:t>
            </a:r>
            <a:r>
              <a:rPr lang="en-US" sz="2800" dirty="0" smtClean="0"/>
              <a:t>members) </a:t>
            </a:r>
            <a:r>
              <a:rPr lang="en-US" sz="2800" dirty="0" smtClean="0"/>
              <a:t>in order to minimize the observer’s paradox.</a:t>
            </a:r>
          </a:p>
          <a:p>
            <a:r>
              <a:rPr lang="en-US" sz="2800" dirty="0" smtClean="0"/>
              <a:t>Data was </a:t>
            </a:r>
            <a:r>
              <a:rPr lang="en-US" sz="2800" dirty="0" smtClean="0"/>
              <a:t>digitally recorded using </a:t>
            </a:r>
            <a:r>
              <a:rPr lang="en-US" sz="2800" dirty="0" smtClean="0"/>
              <a:t>an external (lapel) microphone of the frequency 20Hz to 20,000Hz.</a:t>
            </a:r>
          </a:p>
          <a:p>
            <a:r>
              <a:rPr lang="en-US" sz="2800" dirty="0" smtClean="0"/>
              <a:t>Data was sampled at 41 KHz.</a:t>
            </a:r>
          </a:p>
          <a:p>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Methodology </a:t>
            </a:r>
            <a:r>
              <a:rPr lang="en-US" sz="3600" dirty="0" smtClean="0"/>
              <a:t>(continued)</a:t>
            </a:r>
            <a:endParaRPr lang="en-US" sz="2800" dirty="0"/>
          </a:p>
        </p:txBody>
      </p:sp>
      <p:sp>
        <p:nvSpPr>
          <p:cNvPr id="3" name="Content Placeholder 2"/>
          <p:cNvSpPr>
            <a:spLocks noGrp="1"/>
          </p:cNvSpPr>
          <p:nvPr>
            <p:ph idx="1"/>
          </p:nvPr>
        </p:nvSpPr>
        <p:spPr>
          <a:xfrm>
            <a:off x="457200" y="1600200"/>
            <a:ext cx="8229600" cy="4829196"/>
          </a:xfrm>
        </p:spPr>
        <p:txBody>
          <a:bodyPr/>
          <a:lstStyle/>
          <a:p>
            <a:r>
              <a:rPr lang="en-US" dirty="0" smtClean="0"/>
              <a:t>Adequate care was </a:t>
            </a:r>
            <a:r>
              <a:rPr lang="en-US" dirty="0" smtClean="0"/>
              <a:t>taken </a:t>
            </a:r>
            <a:r>
              <a:rPr lang="en-US" dirty="0" smtClean="0"/>
              <a:t>to include all the categories of consonants and vowels (reading tasks). </a:t>
            </a:r>
          </a:p>
          <a:p>
            <a:r>
              <a:rPr lang="en-US" dirty="0" smtClean="0"/>
              <a:t>For analysis, the data was phonetically transcribed .</a:t>
            </a:r>
          </a:p>
          <a:p>
            <a:r>
              <a:rPr lang="en-US" dirty="0" smtClean="0"/>
              <a:t>The data was then coded using the </a:t>
            </a:r>
            <a:r>
              <a:rPr lang="en-US" dirty="0" smtClean="0"/>
              <a:t>programme</a:t>
            </a:r>
            <a:r>
              <a:rPr lang="en-US" dirty="0" smtClean="0"/>
              <a:t> </a:t>
            </a:r>
            <a:r>
              <a:rPr lang="en-US" dirty="0" smtClean="0"/>
              <a:t>GoldVarb 3.0.</a:t>
            </a:r>
          </a:p>
          <a:p>
            <a:pPr>
              <a:buNone/>
            </a:pP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0"/>
            <a:ext cx="7901014" cy="428604"/>
          </a:xfrm>
        </p:spPr>
        <p:txBody>
          <a:bodyPr/>
          <a:lstStyle/>
          <a:p>
            <a:r>
              <a:rPr lang="en-US" sz="3200" dirty="0" smtClean="0"/>
              <a:t>Speaker details</a:t>
            </a:r>
            <a:endParaRPr lang="en-US" sz="3200" dirty="0"/>
          </a:p>
        </p:txBody>
      </p:sp>
      <p:sp>
        <p:nvSpPr>
          <p:cNvPr id="3" name="Content Placeholder 2"/>
          <p:cNvSpPr>
            <a:spLocks noGrp="1"/>
          </p:cNvSpPr>
          <p:nvPr>
            <p:ph idx="1"/>
          </p:nvPr>
        </p:nvSpPr>
        <p:spPr>
          <a:xfrm>
            <a:off x="214282" y="571480"/>
            <a:ext cx="8472518" cy="6429420"/>
          </a:xfrm>
        </p:spPr>
        <p:txBody>
          <a:bodyPr/>
          <a:lstStyle/>
          <a:p>
            <a:r>
              <a:rPr lang="en-US" sz="2800" dirty="0" smtClean="0"/>
              <a:t>All  the subjects </a:t>
            </a:r>
            <a:r>
              <a:rPr lang="en-US" sz="2800" dirty="0" smtClean="0"/>
              <a:t>interviewed are residents of Delhi (born </a:t>
            </a:r>
            <a:r>
              <a:rPr lang="en-US" sz="2800" dirty="0" smtClean="0"/>
              <a:t>and brought up in Delhi).</a:t>
            </a:r>
          </a:p>
          <a:p>
            <a:r>
              <a:rPr lang="en-US" sz="2800" dirty="0" smtClean="0"/>
              <a:t>The </a:t>
            </a:r>
            <a:r>
              <a:rPr lang="en-US" sz="2800" dirty="0" smtClean="0"/>
              <a:t>subjects </a:t>
            </a:r>
            <a:r>
              <a:rPr lang="en-US" sz="2800" dirty="0" smtClean="0"/>
              <a:t>belonged to the </a:t>
            </a:r>
            <a:r>
              <a:rPr lang="en-US" sz="2800" dirty="0" smtClean="0"/>
              <a:t>age group of 25 to 30 years.</a:t>
            </a:r>
          </a:p>
          <a:p>
            <a:r>
              <a:rPr lang="en-US" sz="2800" dirty="0" smtClean="0"/>
              <a:t>All of them </a:t>
            </a:r>
            <a:r>
              <a:rPr lang="en-US" sz="2800" dirty="0" smtClean="0"/>
              <a:t>were graduates.</a:t>
            </a:r>
          </a:p>
          <a:p>
            <a:r>
              <a:rPr lang="en-US" sz="2800" dirty="0" smtClean="0"/>
              <a:t>All </a:t>
            </a:r>
            <a:r>
              <a:rPr lang="en-US" sz="2800" dirty="0" smtClean="0"/>
              <a:t>of them belonged to </a:t>
            </a:r>
            <a:r>
              <a:rPr lang="en-US" sz="2800" dirty="0" smtClean="0"/>
              <a:t>middle-class families [all </a:t>
            </a:r>
            <a:r>
              <a:rPr lang="en-US" sz="2800" dirty="0" smtClean="0"/>
              <a:t>of them </a:t>
            </a:r>
            <a:r>
              <a:rPr lang="en-US" sz="2800" dirty="0" smtClean="0"/>
              <a:t>owned </a:t>
            </a:r>
            <a:r>
              <a:rPr lang="en-US" sz="2800" dirty="0" smtClean="0"/>
              <a:t>a flat/2-3 bedroom house, cars, electronic gadgets(like PCs, music system) and </a:t>
            </a:r>
            <a:r>
              <a:rPr lang="en-US" sz="2800" dirty="0" smtClean="0"/>
              <a:t>worked </a:t>
            </a:r>
            <a:r>
              <a:rPr lang="en-US" sz="2800" dirty="0" smtClean="0"/>
              <a:t>in </a:t>
            </a:r>
            <a:r>
              <a:rPr lang="en-US" sz="2800" dirty="0" smtClean="0"/>
              <a:t>private-sector </a:t>
            </a:r>
            <a:r>
              <a:rPr lang="en-US" sz="2800" dirty="0" smtClean="0"/>
              <a:t>jobs.]</a:t>
            </a:r>
          </a:p>
          <a:p>
            <a:r>
              <a:rPr lang="en-US" sz="2800" dirty="0" smtClean="0"/>
              <a:t>All of them were residents of North and North-West Delhi.</a:t>
            </a:r>
            <a:endParaRPr lang="en-US" sz="2800" b="1" dirty="0" smtClean="0"/>
          </a:p>
          <a:p>
            <a:r>
              <a:rPr lang="en-US" sz="2800" dirty="0" smtClean="0"/>
              <a:t>All had exposure to English at an early or later stage of their lives.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00042"/>
          </a:xfrm>
        </p:spPr>
        <p:txBody>
          <a:bodyPr/>
          <a:lstStyle/>
          <a:p>
            <a:r>
              <a:rPr lang="en-US" sz="1800" dirty="0" smtClean="0"/>
              <a:t>Table showing speaker information on their L1s,preferred language of communication , medium of schooling and total hours of recording.</a:t>
            </a:r>
            <a:endParaRPr lang="en-US" sz="1800" dirty="0"/>
          </a:p>
        </p:txBody>
      </p:sp>
      <p:graphicFrame>
        <p:nvGraphicFramePr>
          <p:cNvPr id="4" name="Content Placeholder 3"/>
          <p:cNvGraphicFramePr>
            <a:graphicFrameLocks noGrp="1"/>
          </p:cNvGraphicFramePr>
          <p:nvPr>
            <p:ph idx="1"/>
          </p:nvPr>
        </p:nvGraphicFramePr>
        <p:xfrm>
          <a:off x="0" y="-65007"/>
          <a:ext cx="9144000" cy="6888575"/>
        </p:xfrm>
        <a:graphic>
          <a:graphicData uri="http://schemas.openxmlformats.org/drawingml/2006/table">
            <a:tbl>
              <a:tblPr firstRow="1" bandRow="1">
                <a:tableStyleId>{5C22544A-7EE6-4342-B048-85BDC9FD1C3A}</a:tableStyleId>
              </a:tblPr>
              <a:tblGrid>
                <a:gridCol w="1071539"/>
                <a:gridCol w="1000132"/>
                <a:gridCol w="2000263"/>
                <a:gridCol w="1643075"/>
                <a:gridCol w="1714511"/>
                <a:gridCol w="1714480"/>
              </a:tblGrid>
              <a:tr h="263359">
                <a:tc>
                  <a:txBody>
                    <a:bodyPr/>
                    <a:lstStyle/>
                    <a:p>
                      <a:endParaRPr lang="en-US" sz="1200" b="1" dirty="0"/>
                    </a:p>
                  </a:txBody>
                  <a:tcPr/>
                </a:tc>
                <a:tc>
                  <a:txBody>
                    <a:bodyPr/>
                    <a:lstStyle/>
                    <a:p>
                      <a:r>
                        <a:rPr lang="en-US" sz="1200" b="1" dirty="0" smtClean="0"/>
                        <a:t>L1</a:t>
                      </a:r>
                      <a:endParaRPr lang="en-US" sz="1200" b="1" dirty="0"/>
                    </a:p>
                  </a:txBody>
                  <a:tcPr/>
                </a:tc>
                <a:tc gridSpan="2">
                  <a:txBody>
                    <a:bodyPr/>
                    <a:lstStyle/>
                    <a:p>
                      <a:r>
                        <a:rPr lang="en-US" sz="1200" b="1" dirty="0" smtClean="0"/>
                        <a:t>Preferred </a:t>
                      </a:r>
                      <a:r>
                        <a:rPr lang="en-US" sz="1200" b="1" dirty="0" smtClean="0"/>
                        <a:t>language </a:t>
                      </a:r>
                      <a:r>
                        <a:rPr lang="en-US" sz="1200" b="1" dirty="0" smtClean="0"/>
                        <a:t>for</a:t>
                      </a:r>
                      <a:r>
                        <a:rPr lang="en-US" sz="1200" b="1" baseline="0" dirty="0" smtClean="0"/>
                        <a:t> communication</a:t>
                      </a:r>
                      <a:endParaRPr lang="en-US" sz="1200" b="1" dirty="0"/>
                    </a:p>
                  </a:txBody>
                  <a:tcPr/>
                </a:tc>
                <a:tc hMerge="1">
                  <a:txBody>
                    <a:bodyPr/>
                    <a:lstStyle/>
                    <a:p>
                      <a:endParaRPr lang="en-US" dirty="0"/>
                    </a:p>
                  </a:txBody>
                  <a:tcPr/>
                </a:tc>
                <a:tc>
                  <a:txBody>
                    <a:bodyPr/>
                    <a:lstStyle/>
                    <a:p>
                      <a:r>
                        <a:rPr lang="en-US" sz="1200" b="1" dirty="0" smtClean="0"/>
                        <a:t>Medium of instruction</a:t>
                      </a:r>
                      <a:endParaRPr lang="en-US" sz="1200" b="1" dirty="0"/>
                    </a:p>
                  </a:txBody>
                  <a:tcPr/>
                </a:tc>
                <a:tc>
                  <a:txBody>
                    <a:bodyPr/>
                    <a:lstStyle/>
                    <a:p>
                      <a:r>
                        <a:rPr lang="en-US" sz="1200" b="1" dirty="0" smtClean="0"/>
                        <a:t>Total hours of recording</a:t>
                      </a:r>
                      <a:endParaRPr lang="en-US" sz="1200" b="1" dirty="0"/>
                    </a:p>
                  </a:txBody>
                  <a:tcPr/>
                </a:tc>
              </a:tr>
              <a:tr h="263359">
                <a:tc>
                  <a:txBody>
                    <a:bodyPr/>
                    <a:lstStyle/>
                    <a:p>
                      <a:endParaRPr lang="en-US" sz="1200" b="1" dirty="0"/>
                    </a:p>
                  </a:txBody>
                  <a:tcPr/>
                </a:tc>
                <a:tc>
                  <a:txBody>
                    <a:bodyPr/>
                    <a:lstStyle/>
                    <a:p>
                      <a:endParaRPr lang="en-US" sz="1200" b="1" dirty="0"/>
                    </a:p>
                  </a:txBody>
                  <a:tcPr/>
                </a:tc>
                <a:tc>
                  <a:txBody>
                    <a:bodyPr/>
                    <a:lstStyle/>
                    <a:p>
                      <a:r>
                        <a:rPr lang="en-US" sz="1200" b="1" dirty="0" smtClean="0"/>
                        <a:t>Formal domain</a:t>
                      </a:r>
                      <a:endParaRPr lang="en-US" sz="1200" b="1" dirty="0"/>
                    </a:p>
                  </a:txBody>
                  <a:tcPr/>
                </a:tc>
                <a:tc>
                  <a:txBody>
                    <a:bodyPr/>
                    <a:lstStyle/>
                    <a:p>
                      <a:r>
                        <a:rPr lang="en-US" sz="1200" b="1" dirty="0" smtClean="0"/>
                        <a:t>Informal domain</a:t>
                      </a:r>
                      <a:endParaRPr lang="en-US" sz="1200" b="1" dirty="0"/>
                    </a:p>
                  </a:txBody>
                  <a:tcPr/>
                </a:tc>
                <a:tc>
                  <a:txBody>
                    <a:bodyPr/>
                    <a:lstStyle/>
                    <a:p>
                      <a:endParaRPr lang="en-US" sz="1200" b="1" dirty="0"/>
                    </a:p>
                  </a:txBody>
                  <a:tcPr/>
                </a:tc>
                <a:tc>
                  <a:txBody>
                    <a:bodyPr/>
                    <a:lstStyle/>
                    <a:p>
                      <a:endParaRPr lang="en-US" sz="1200" b="1" dirty="0"/>
                    </a:p>
                  </a:txBody>
                  <a:tcPr/>
                </a:tc>
              </a:tr>
              <a:tr h="497455">
                <a:tc>
                  <a:txBody>
                    <a:bodyPr/>
                    <a:lstStyle/>
                    <a:p>
                      <a:r>
                        <a:rPr lang="en-US" sz="1400" b="1" dirty="0" smtClean="0"/>
                        <a:t>Speaker 1</a:t>
                      </a:r>
                      <a:endParaRPr lang="en-US" sz="1400" b="1" dirty="0"/>
                    </a:p>
                  </a:txBody>
                  <a:tcPr/>
                </a:tc>
                <a:tc>
                  <a:txBody>
                    <a:bodyPr/>
                    <a:lstStyle/>
                    <a:p>
                      <a:r>
                        <a:rPr lang="en-US" sz="1400" b="1" dirty="0" smtClean="0"/>
                        <a:t>Bangla</a:t>
                      </a:r>
                      <a:endParaRPr lang="en-US" sz="1400" b="1" dirty="0"/>
                    </a:p>
                  </a:txBody>
                  <a:tcPr/>
                </a:tc>
                <a:tc>
                  <a:txBody>
                    <a:bodyPr/>
                    <a:lstStyle/>
                    <a:p>
                      <a:r>
                        <a:rPr lang="en-US" sz="1400" b="1" baseline="0" dirty="0" smtClean="0"/>
                        <a:t>English and </a:t>
                      </a:r>
                      <a:r>
                        <a:rPr lang="en-US" sz="1400" b="1" baseline="0" dirty="0" smtClean="0"/>
                        <a:t>Hindi</a:t>
                      </a:r>
                      <a:endParaRPr lang="en-US" sz="1400" b="1" dirty="0"/>
                    </a:p>
                  </a:txBody>
                  <a:tcPr/>
                </a:tc>
                <a:tc>
                  <a:txBody>
                    <a:bodyPr/>
                    <a:lstStyle/>
                    <a:p>
                      <a:r>
                        <a:rPr lang="en-US" sz="1400" b="1" dirty="0" smtClean="0"/>
                        <a:t>English</a:t>
                      </a:r>
                      <a:r>
                        <a:rPr lang="en-US" sz="1400" b="1" dirty="0" smtClean="0"/>
                        <a:t>, Bangla and </a:t>
                      </a:r>
                      <a:r>
                        <a:rPr lang="en-US" sz="1400" b="1" dirty="0" smtClean="0"/>
                        <a:t>Hindi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1hr 20 </a:t>
                      </a:r>
                      <a:r>
                        <a:rPr lang="en-US" sz="1400" b="1" dirty="0" smtClean="0"/>
                        <a:t>mins</a:t>
                      </a:r>
                      <a:endParaRPr lang="en-US" sz="1400" b="1" dirty="0"/>
                    </a:p>
                  </a:txBody>
                  <a:tcPr/>
                </a:tc>
              </a:tr>
              <a:tr h="497455">
                <a:tc>
                  <a:txBody>
                    <a:bodyPr/>
                    <a:lstStyle/>
                    <a:p>
                      <a:r>
                        <a:rPr lang="en-US" sz="1400" b="1" dirty="0" smtClean="0"/>
                        <a:t>Speaker 2</a:t>
                      </a:r>
                      <a:endParaRPr lang="en-US" sz="1400" b="1" dirty="0"/>
                    </a:p>
                  </a:txBody>
                  <a:tcPr/>
                </a:tc>
                <a:tc>
                  <a:txBody>
                    <a:bodyPr/>
                    <a:lstStyle/>
                    <a:p>
                      <a:r>
                        <a:rPr lang="en-US" sz="1400" b="1" dirty="0" smtClean="0"/>
                        <a:t>Bangla</a:t>
                      </a:r>
                      <a:endParaRPr lang="en-US" sz="1400" b="1" dirty="0"/>
                    </a:p>
                  </a:txBody>
                  <a:tcPr/>
                </a:tc>
                <a:tc>
                  <a:txBody>
                    <a:bodyPr/>
                    <a:lstStyle/>
                    <a:p>
                      <a:r>
                        <a:rPr lang="en-US" sz="1400" b="1" dirty="0" smtClean="0"/>
                        <a:t>English and Hindi</a:t>
                      </a:r>
                      <a:endParaRPr lang="en-US" sz="1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English</a:t>
                      </a:r>
                      <a:r>
                        <a:rPr lang="en-US" sz="1400" b="1" dirty="0" smtClean="0"/>
                        <a:t>, Bangla and </a:t>
                      </a:r>
                      <a:r>
                        <a:rPr lang="en-US" sz="1400" b="1" dirty="0" smtClean="0"/>
                        <a:t>Hindi</a:t>
                      </a:r>
                    </a:p>
                  </a:txBody>
                  <a:tcPr/>
                </a:tc>
                <a:tc>
                  <a:txBody>
                    <a:bodyPr/>
                    <a:lstStyle/>
                    <a:p>
                      <a:r>
                        <a:rPr lang="en-US" sz="1400" b="1" dirty="0" smtClean="0"/>
                        <a:t>English medium</a:t>
                      </a:r>
                      <a:endParaRPr lang="en-US" sz="1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2 hrs</a:t>
                      </a:r>
                      <a:endParaRPr lang="en-US" sz="1400" b="1" dirty="0" smtClean="0"/>
                    </a:p>
                    <a:p>
                      <a:r>
                        <a:rPr lang="en-US" sz="1400" b="1" dirty="0" smtClean="0"/>
                        <a:t> </a:t>
                      </a:r>
                      <a:endParaRPr lang="en-US" sz="1400" b="1" dirty="0"/>
                    </a:p>
                  </a:txBody>
                  <a:tcPr/>
                </a:tc>
              </a:tr>
              <a:tr h="497455">
                <a:tc>
                  <a:txBody>
                    <a:bodyPr/>
                    <a:lstStyle/>
                    <a:p>
                      <a:r>
                        <a:rPr lang="en-US" sz="1400" b="1" dirty="0" smtClean="0"/>
                        <a:t>Speaker 3</a:t>
                      </a:r>
                    </a:p>
                  </a:txBody>
                  <a:tcPr/>
                </a:tc>
                <a:tc>
                  <a:txBody>
                    <a:bodyPr/>
                    <a:lstStyle/>
                    <a:p>
                      <a:r>
                        <a:rPr lang="en-US" sz="1400" b="1" dirty="0" smtClean="0"/>
                        <a:t>Punjabi</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1 hr 40 </a:t>
                      </a:r>
                      <a:r>
                        <a:rPr lang="en-US" sz="1400" b="1" dirty="0" smtClean="0"/>
                        <a:t>mins</a:t>
                      </a:r>
                      <a:endParaRPr lang="en-US" sz="1400" b="1" dirty="0"/>
                    </a:p>
                  </a:txBody>
                  <a:tcPr/>
                </a:tc>
              </a:tr>
              <a:tr h="497455">
                <a:tc>
                  <a:txBody>
                    <a:bodyPr/>
                    <a:lstStyle/>
                    <a:p>
                      <a:r>
                        <a:rPr lang="en-US" sz="1400" b="1" dirty="0" smtClean="0"/>
                        <a:t>Speaker 4</a:t>
                      </a:r>
                      <a:endParaRPr lang="en-US" sz="1400" b="1" dirty="0"/>
                    </a:p>
                  </a:txBody>
                  <a:tcPr/>
                </a:tc>
                <a:tc>
                  <a:txBody>
                    <a:bodyPr/>
                    <a:lstStyle/>
                    <a:p>
                      <a:r>
                        <a:rPr lang="en-US" sz="1400" b="1" dirty="0" smtClean="0"/>
                        <a:t>Bangla</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English</a:t>
                      </a:r>
                      <a:r>
                        <a:rPr lang="en-US" sz="1400" b="1" dirty="0" smtClean="0"/>
                        <a:t>, Bangla</a:t>
                      </a:r>
                      <a:r>
                        <a:rPr lang="en-US" sz="1400" b="1" baseline="0" dirty="0" smtClean="0"/>
                        <a:t> and </a:t>
                      </a:r>
                      <a:r>
                        <a:rPr lang="en-US" sz="1400" b="1" dirty="0" smtClean="0"/>
                        <a:t>Hindi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2 hrs</a:t>
                      </a:r>
                      <a:r>
                        <a:rPr lang="en-US" sz="1400" b="1" baseline="0" dirty="0" smtClean="0"/>
                        <a:t> 54 mins</a:t>
                      </a:r>
                      <a:endParaRPr lang="en-US" sz="1400" b="1" dirty="0"/>
                    </a:p>
                  </a:txBody>
                  <a:tcPr/>
                </a:tc>
              </a:tr>
              <a:tr h="497455">
                <a:tc>
                  <a:txBody>
                    <a:bodyPr/>
                    <a:lstStyle/>
                    <a:p>
                      <a:r>
                        <a:rPr lang="en-US" sz="1400" b="1" dirty="0" smtClean="0"/>
                        <a:t>Speaker 5</a:t>
                      </a:r>
                      <a:endParaRPr lang="en-US" sz="1400" b="1" dirty="0"/>
                    </a:p>
                  </a:txBody>
                  <a:tcPr/>
                </a:tc>
                <a:tc>
                  <a:txBody>
                    <a:bodyPr/>
                    <a:lstStyle/>
                    <a:p>
                      <a:r>
                        <a:rPr lang="en-US" sz="1400" b="1" dirty="0" smtClean="0"/>
                        <a:t>Punjabi</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Hindi</a:t>
                      </a:r>
                      <a:r>
                        <a:rPr lang="en-US" sz="1400" b="1" baseline="0" dirty="0" smtClean="0"/>
                        <a:t> and Punjabi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1 hr</a:t>
                      </a:r>
                      <a:endParaRPr lang="en-US" sz="1400" b="1" dirty="0"/>
                    </a:p>
                  </a:txBody>
                  <a:tcPr/>
                </a:tc>
              </a:tr>
              <a:tr h="497455">
                <a:tc>
                  <a:txBody>
                    <a:bodyPr/>
                    <a:lstStyle/>
                    <a:p>
                      <a:r>
                        <a:rPr lang="en-US" sz="1400" b="1" dirty="0" smtClean="0"/>
                        <a:t>Speaker 6</a:t>
                      </a:r>
                      <a:endParaRPr lang="en-US" sz="1400" b="1" dirty="0"/>
                    </a:p>
                  </a:txBody>
                  <a:tcPr/>
                </a:tc>
                <a:tc>
                  <a:txBody>
                    <a:bodyPr/>
                    <a:lstStyle/>
                    <a:p>
                      <a:r>
                        <a:rPr lang="en-US" sz="1400" b="1" dirty="0" smtClean="0"/>
                        <a:t>Tamil</a:t>
                      </a:r>
                      <a:endParaRPr lang="en-US" sz="1400" b="1" dirty="0"/>
                    </a:p>
                  </a:txBody>
                  <a:tcPr/>
                </a:tc>
                <a:tc>
                  <a:txBody>
                    <a:bodyPr/>
                    <a:lstStyle/>
                    <a:p>
                      <a:r>
                        <a:rPr lang="en-US" sz="1400" b="1" dirty="0" smtClean="0"/>
                        <a:t>English</a:t>
                      </a:r>
                      <a:r>
                        <a:rPr lang="en-US" sz="1400" b="1" baseline="0" dirty="0" smtClean="0"/>
                        <a:t> and </a:t>
                      </a:r>
                      <a:r>
                        <a:rPr lang="en-US" sz="1400" b="1" dirty="0" smtClean="0"/>
                        <a:t>Hindi</a:t>
                      </a:r>
                      <a:endParaRPr lang="en-US" sz="1400" b="1" dirty="0"/>
                    </a:p>
                  </a:txBody>
                  <a:tcPr/>
                </a:tc>
                <a:tc>
                  <a:txBody>
                    <a:bodyPr/>
                    <a:lstStyle/>
                    <a:p>
                      <a:r>
                        <a:rPr lang="en-US" sz="1400" b="1" dirty="0" smtClean="0"/>
                        <a:t>English</a:t>
                      </a:r>
                      <a:r>
                        <a:rPr lang="en-US" sz="1400" b="1" dirty="0" smtClean="0"/>
                        <a:t>, Hindi </a:t>
                      </a:r>
                      <a:r>
                        <a:rPr lang="en-US" sz="1400" b="1" dirty="0" smtClean="0"/>
                        <a:t>and Tamil</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1 hr 7 mins</a:t>
                      </a:r>
                      <a:endParaRPr lang="en-US" sz="1400" b="1" dirty="0"/>
                    </a:p>
                  </a:txBody>
                  <a:tcPr/>
                </a:tc>
              </a:tr>
              <a:tr h="497455">
                <a:tc>
                  <a:txBody>
                    <a:bodyPr/>
                    <a:lstStyle/>
                    <a:p>
                      <a:r>
                        <a:rPr lang="en-US" sz="1400" b="1" dirty="0" smtClean="0"/>
                        <a:t>Speaker</a:t>
                      </a:r>
                      <a:r>
                        <a:rPr lang="en-US" sz="1400" b="1" baseline="0" dirty="0" smtClean="0"/>
                        <a:t> 7</a:t>
                      </a:r>
                      <a:endParaRPr lang="en-US" sz="1400" b="1" dirty="0"/>
                    </a:p>
                  </a:txBody>
                  <a:tcPr/>
                </a:tc>
                <a:tc>
                  <a:txBody>
                    <a:bodyPr/>
                    <a:lstStyle/>
                    <a:p>
                      <a:r>
                        <a:rPr lang="en-US" sz="1400" b="1" dirty="0" smtClean="0"/>
                        <a:t>Bangla</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English</a:t>
                      </a:r>
                      <a:r>
                        <a:rPr lang="en-US" sz="1400" b="1" dirty="0" smtClean="0"/>
                        <a:t>, Bangla</a:t>
                      </a:r>
                      <a:r>
                        <a:rPr lang="en-US" sz="1400" b="1" baseline="0" dirty="0" smtClean="0"/>
                        <a:t> </a:t>
                      </a:r>
                      <a:r>
                        <a:rPr lang="en-US" sz="1400" b="1" baseline="0" dirty="0" smtClean="0"/>
                        <a:t>and Hindi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2 hrs 50 mins</a:t>
                      </a:r>
                      <a:endParaRPr lang="en-US" sz="1400" b="1" dirty="0"/>
                    </a:p>
                  </a:txBody>
                  <a:tcPr/>
                </a:tc>
              </a:tr>
              <a:tr h="497455">
                <a:tc>
                  <a:txBody>
                    <a:bodyPr/>
                    <a:lstStyle/>
                    <a:p>
                      <a:r>
                        <a:rPr lang="en-US" sz="1400" b="1" dirty="0" smtClean="0"/>
                        <a:t>Speaker 8</a:t>
                      </a:r>
                      <a:endParaRPr lang="en-US" sz="1400" b="1" dirty="0"/>
                    </a:p>
                  </a:txBody>
                  <a:tcPr/>
                </a:tc>
                <a:tc>
                  <a:txBody>
                    <a:bodyPr/>
                    <a:lstStyle/>
                    <a:p>
                      <a:r>
                        <a:rPr lang="en-US" sz="1400" b="1" dirty="0" smtClean="0"/>
                        <a:t>Bangla</a:t>
                      </a:r>
                      <a:endParaRPr lang="en-US" sz="1400" b="1" dirty="0"/>
                    </a:p>
                  </a:txBody>
                  <a:tcPr/>
                </a:tc>
                <a:tc>
                  <a:txBody>
                    <a:bodyPr/>
                    <a:lstStyle/>
                    <a:p>
                      <a:r>
                        <a:rPr lang="en-US" sz="1400" b="1" dirty="0" smtClean="0"/>
                        <a:t>Hindi</a:t>
                      </a:r>
                      <a:endParaRPr lang="en-US" sz="1400" b="1" dirty="0"/>
                    </a:p>
                  </a:txBody>
                  <a:tcPr/>
                </a:tc>
                <a:tc>
                  <a:txBody>
                    <a:bodyPr/>
                    <a:lstStyle/>
                    <a:p>
                      <a:r>
                        <a:rPr lang="en-US" sz="1400" b="1" dirty="0" smtClean="0"/>
                        <a:t>Bangla and Hindi</a:t>
                      </a:r>
                      <a:endParaRPr lang="en-US" sz="1400" b="1" dirty="0"/>
                    </a:p>
                  </a:txBody>
                  <a:tcPr/>
                </a:tc>
                <a:tc>
                  <a:txBody>
                    <a:bodyPr/>
                    <a:lstStyle/>
                    <a:p>
                      <a:r>
                        <a:rPr lang="en-US" sz="1400" b="1" dirty="0" smtClean="0"/>
                        <a:t>English medium</a:t>
                      </a:r>
                      <a:endParaRPr lang="en-US" sz="1400" b="1" dirty="0"/>
                    </a:p>
                  </a:txBody>
                  <a:tcPr/>
                </a:tc>
                <a:tc>
                  <a:txBody>
                    <a:bodyPr/>
                    <a:lstStyle/>
                    <a:p>
                      <a:r>
                        <a:rPr lang="en-US" sz="1400" b="1" dirty="0" smtClean="0"/>
                        <a:t>1 hr </a:t>
                      </a:r>
                      <a:r>
                        <a:rPr lang="en-US" sz="1400" b="1" dirty="0" smtClean="0"/>
                        <a:t>30 mins</a:t>
                      </a:r>
                      <a:endParaRPr lang="en-US" sz="1400" b="1" dirty="0"/>
                    </a:p>
                  </a:txBody>
                  <a:tcPr/>
                </a:tc>
              </a:tr>
              <a:tr h="292621">
                <a:tc>
                  <a:txBody>
                    <a:bodyPr/>
                    <a:lstStyle/>
                    <a:p>
                      <a:r>
                        <a:rPr lang="en-US" sz="1400" b="1" dirty="0" smtClean="0"/>
                        <a:t>Speaker 9</a:t>
                      </a:r>
                      <a:endParaRPr lang="en-US" sz="1400" b="1" dirty="0"/>
                    </a:p>
                  </a:txBody>
                  <a:tcPr/>
                </a:tc>
                <a:tc>
                  <a:txBody>
                    <a:bodyPr/>
                    <a:lstStyle/>
                    <a:p>
                      <a:r>
                        <a:rPr lang="en-US" sz="1400" b="1" dirty="0" smtClean="0"/>
                        <a:t>Hindi</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English and Hindi</a:t>
                      </a:r>
                      <a:endParaRPr lang="en-US" sz="1400" b="1" dirty="0"/>
                    </a:p>
                  </a:txBody>
                  <a:tcPr/>
                </a:tc>
                <a:tc>
                  <a:txBody>
                    <a:bodyPr/>
                    <a:lstStyle/>
                    <a:p>
                      <a:r>
                        <a:rPr lang="en-US" sz="1400" b="1" dirty="0" smtClean="0"/>
                        <a:t>Hindi medium</a:t>
                      </a:r>
                      <a:endParaRPr lang="en-US" sz="1400" b="1" dirty="0"/>
                    </a:p>
                  </a:txBody>
                  <a:tcPr/>
                </a:tc>
                <a:tc>
                  <a:txBody>
                    <a:bodyPr/>
                    <a:lstStyle/>
                    <a:p>
                      <a:r>
                        <a:rPr lang="en-US" sz="1400" b="1" dirty="0" smtClean="0"/>
                        <a:t>2 hrs 15 </a:t>
                      </a:r>
                      <a:r>
                        <a:rPr lang="en-US" sz="1400" b="1" dirty="0" smtClean="0"/>
                        <a:t>mins</a:t>
                      </a:r>
                      <a:endParaRPr lang="en-US" sz="1400" b="1" dirty="0"/>
                    </a:p>
                  </a:txBody>
                  <a:tcPr/>
                </a:tc>
              </a:tr>
              <a:tr h="300323">
                <a:tc>
                  <a:txBody>
                    <a:bodyPr/>
                    <a:lstStyle/>
                    <a:p>
                      <a:r>
                        <a:rPr lang="en-US" sz="1400" b="1" dirty="0" smtClean="0"/>
                        <a:t>Speaker 10</a:t>
                      </a:r>
                      <a:endParaRPr lang="en-US" sz="1400" b="1" dirty="0"/>
                    </a:p>
                  </a:txBody>
                  <a:tcPr/>
                </a:tc>
                <a:tc>
                  <a:txBody>
                    <a:bodyPr/>
                    <a:lstStyle/>
                    <a:p>
                      <a:r>
                        <a:rPr lang="en-US" sz="1400" b="1" dirty="0" smtClean="0"/>
                        <a:t>Punjabi</a:t>
                      </a:r>
                      <a:endParaRPr lang="en-US" sz="1400" b="1" dirty="0"/>
                    </a:p>
                  </a:txBody>
                  <a:tcPr/>
                </a:tc>
                <a:tc>
                  <a:txBody>
                    <a:bodyPr/>
                    <a:lstStyle/>
                    <a:p>
                      <a:r>
                        <a:rPr lang="en-US" sz="1400" b="1" dirty="0" smtClean="0"/>
                        <a:t>Hindi and English</a:t>
                      </a:r>
                      <a:endParaRPr lang="en-US" sz="1400" b="1" dirty="0"/>
                    </a:p>
                  </a:txBody>
                  <a:tcPr/>
                </a:tc>
                <a:tc>
                  <a:txBody>
                    <a:bodyPr/>
                    <a:lstStyle/>
                    <a:p>
                      <a:r>
                        <a:rPr lang="en-US" sz="1400" b="1" dirty="0" smtClean="0"/>
                        <a:t>Hindi </a:t>
                      </a:r>
                      <a:endParaRPr lang="en-US" sz="1400" b="1" dirty="0"/>
                    </a:p>
                  </a:txBody>
                  <a:tcPr/>
                </a:tc>
                <a:tc>
                  <a:txBody>
                    <a:bodyPr/>
                    <a:lstStyle/>
                    <a:p>
                      <a:r>
                        <a:rPr lang="en-US" sz="1400" b="1" dirty="0" smtClean="0"/>
                        <a:t>Hindi medium</a:t>
                      </a:r>
                      <a:endParaRPr lang="en-US" sz="1400" b="1" dirty="0"/>
                    </a:p>
                  </a:txBody>
                  <a:tcPr/>
                </a:tc>
                <a:tc>
                  <a:txBody>
                    <a:bodyPr/>
                    <a:lstStyle/>
                    <a:p>
                      <a:r>
                        <a:rPr lang="en-US" sz="1400" b="1" dirty="0" smtClean="0"/>
                        <a:t>2 hrs</a:t>
                      </a:r>
                      <a:endParaRPr lang="en-US" sz="1400" b="1" dirty="0"/>
                    </a:p>
                  </a:txBody>
                  <a:tcPr/>
                </a:tc>
              </a:tr>
              <a:tr h="702290">
                <a:tc>
                  <a:txBody>
                    <a:bodyPr/>
                    <a:lstStyle/>
                    <a:p>
                      <a:r>
                        <a:rPr lang="en-US" sz="1400" b="1" dirty="0" smtClean="0"/>
                        <a:t>Speaker 11</a:t>
                      </a:r>
                      <a:endParaRPr lang="en-US" sz="1400" b="1" dirty="0"/>
                    </a:p>
                  </a:txBody>
                  <a:tcPr/>
                </a:tc>
                <a:tc>
                  <a:txBody>
                    <a:bodyPr/>
                    <a:lstStyle/>
                    <a:p>
                      <a:r>
                        <a:rPr lang="en-US" sz="1400" b="1" dirty="0" smtClean="0"/>
                        <a:t>Punjabi</a:t>
                      </a:r>
                      <a:endParaRPr lang="en-US" sz="1400" b="1" dirty="0"/>
                    </a:p>
                  </a:txBody>
                  <a:tcPr/>
                </a:tc>
                <a:tc>
                  <a:txBody>
                    <a:bodyPr/>
                    <a:lstStyle/>
                    <a:p>
                      <a:r>
                        <a:rPr lang="en-US" sz="1400" b="1" dirty="0" smtClean="0"/>
                        <a:t>Hindi</a:t>
                      </a:r>
                      <a:endParaRPr lang="en-US" sz="1400" b="1" dirty="0"/>
                    </a:p>
                  </a:txBody>
                  <a:tcPr/>
                </a:tc>
                <a:tc>
                  <a:txBody>
                    <a:bodyPr/>
                    <a:lstStyle/>
                    <a:p>
                      <a:r>
                        <a:rPr lang="en-US" sz="1400" b="1" dirty="0" smtClean="0"/>
                        <a:t>Hindi</a:t>
                      </a:r>
                      <a:endParaRPr lang="en-US" sz="1400" b="1" dirty="0"/>
                    </a:p>
                  </a:txBody>
                  <a:tcPr/>
                </a:tc>
                <a:tc>
                  <a:txBody>
                    <a:bodyPr/>
                    <a:lstStyle/>
                    <a:p>
                      <a:r>
                        <a:rPr lang="en-US" sz="1400" b="1" dirty="0" smtClean="0"/>
                        <a:t>Hindi</a:t>
                      </a:r>
                      <a:r>
                        <a:rPr lang="en-US" sz="1400" b="1" baseline="0" dirty="0" smtClean="0"/>
                        <a:t> medium to English medium</a:t>
                      </a:r>
                      <a:endParaRPr lang="en-US" sz="1400" b="1" dirty="0"/>
                    </a:p>
                  </a:txBody>
                  <a:tcPr/>
                </a:tc>
                <a:tc>
                  <a:txBody>
                    <a:bodyPr/>
                    <a:lstStyle/>
                    <a:p>
                      <a:r>
                        <a:rPr lang="en-US" sz="1400" b="1" dirty="0" smtClean="0"/>
                        <a:t>2 hrs </a:t>
                      </a:r>
                      <a:r>
                        <a:rPr lang="en-US" sz="1400" b="1" dirty="0" smtClean="0"/>
                        <a:t>5 mins </a:t>
                      </a:r>
                      <a:endParaRPr lang="en-US" sz="1400" b="1" dirty="0"/>
                    </a:p>
                  </a:txBody>
                  <a:tcPr/>
                </a:tc>
              </a:tr>
              <a:tr h="907124">
                <a:tc>
                  <a:txBody>
                    <a:bodyPr/>
                    <a:lstStyle/>
                    <a:p>
                      <a:r>
                        <a:rPr lang="en-US" sz="1400" b="1" dirty="0" smtClean="0"/>
                        <a:t>Total</a:t>
                      </a:r>
                      <a:r>
                        <a:rPr lang="en-US" sz="1400" b="1" baseline="0" dirty="0" smtClean="0"/>
                        <a:t> number of speakers   : 11</a:t>
                      </a:r>
                      <a:endParaRPr lang="en-US" sz="1400" b="1" dirty="0"/>
                    </a:p>
                  </a:txBody>
                  <a:tcPr/>
                </a:tc>
                <a:tc>
                  <a:txBody>
                    <a:bodyPr/>
                    <a:lstStyle/>
                    <a:p>
                      <a:endParaRPr lang="en-US" sz="1400" b="1" dirty="0"/>
                    </a:p>
                  </a:txBody>
                  <a:tcPr/>
                </a:tc>
                <a:tc>
                  <a:txBody>
                    <a:bodyPr/>
                    <a:lstStyle/>
                    <a:p>
                      <a:endParaRPr lang="en-US" sz="1400" b="1" dirty="0"/>
                    </a:p>
                  </a:txBody>
                  <a:tcPr/>
                </a:tc>
                <a:tc>
                  <a:txBody>
                    <a:bodyPr/>
                    <a:lstStyle/>
                    <a:p>
                      <a:endParaRPr lang="en-US" sz="1400" b="1" dirty="0"/>
                    </a:p>
                  </a:txBody>
                  <a:tcPr/>
                </a:tc>
                <a:tc>
                  <a:txBody>
                    <a:bodyPr/>
                    <a:lstStyle/>
                    <a:p>
                      <a:r>
                        <a:rPr lang="en-US" sz="1400" b="1" dirty="0" smtClean="0"/>
                        <a:t>Total</a:t>
                      </a:r>
                      <a:r>
                        <a:rPr lang="en-US" sz="1400" b="1" baseline="0" dirty="0" smtClean="0"/>
                        <a:t> hours of recording:  </a:t>
                      </a:r>
                      <a:endParaRPr lang="en-US" sz="1400" b="1" dirty="0"/>
                    </a:p>
                  </a:txBody>
                  <a:tcPr/>
                </a:tc>
                <a:tc>
                  <a:txBody>
                    <a:bodyPr/>
                    <a:lstStyle/>
                    <a:p>
                      <a:r>
                        <a:rPr lang="en-US" sz="1400" b="1" dirty="0" smtClean="0"/>
                        <a:t>20 hours 68</a:t>
                      </a:r>
                      <a:r>
                        <a:rPr lang="en-US" sz="1400" b="1" baseline="0" dirty="0" smtClean="0"/>
                        <a:t> </a:t>
                      </a:r>
                      <a:r>
                        <a:rPr lang="en-US" sz="1400" b="1" baseline="0" dirty="0" smtClean="0"/>
                        <a:t>mins</a:t>
                      </a:r>
                      <a:endParaRPr lang="en-US" sz="1400" b="1"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8604"/>
          </a:xfrm>
        </p:spPr>
        <p:txBody>
          <a:bodyPr/>
          <a:lstStyle/>
          <a:p>
            <a:r>
              <a:rPr lang="en-US" sz="2800" dirty="0" smtClean="0"/>
              <a:t>Speakers’ information</a:t>
            </a:r>
            <a:endParaRPr lang="en-US" sz="2800" dirty="0"/>
          </a:p>
        </p:txBody>
      </p:sp>
      <p:sp>
        <p:nvSpPr>
          <p:cNvPr id="3" name="Content Placeholder 2"/>
          <p:cNvSpPr>
            <a:spLocks noGrp="1"/>
          </p:cNvSpPr>
          <p:nvPr>
            <p:ph idx="1"/>
          </p:nvPr>
        </p:nvSpPr>
        <p:spPr>
          <a:xfrm>
            <a:off x="457200" y="714356"/>
            <a:ext cx="8229600" cy="5411807"/>
          </a:xfrm>
        </p:spPr>
        <p:txBody>
          <a:bodyPr/>
          <a:lstStyle/>
          <a:p>
            <a:r>
              <a:rPr lang="en-US" dirty="0" smtClean="0"/>
              <a:t>In the above table, all the speakers are tri-linguals i.e. English---- Punjabi-----Hindi</a:t>
            </a:r>
          </a:p>
          <a:p>
            <a:pPr>
              <a:buNone/>
            </a:pPr>
            <a:r>
              <a:rPr lang="en-US" dirty="0" smtClean="0"/>
              <a:t>                                                Bangla</a:t>
            </a:r>
          </a:p>
          <a:p>
            <a:pPr>
              <a:buNone/>
            </a:pPr>
            <a:r>
              <a:rPr lang="en-US" dirty="0" smtClean="0"/>
              <a:t>                                                 Tamil </a:t>
            </a:r>
          </a:p>
          <a:p>
            <a:r>
              <a:rPr lang="en-US" dirty="0" smtClean="0"/>
              <a:t>The information under “preferred language of communication” is divided into two domains.</a:t>
            </a:r>
          </a:p>
          <a:p>
            <a:pPr lvl="1"/>
            <a:r>
              <a:rPr lang="en-US" dirty="0" smtClean="0"/>
              <a:t>Formal domains (office, classroom setting, speaking to unknown people.</a:t>
            </a:r>
          </a:p>
          <a:p>
            <a:pPr lvl="1"/>
            <a:r>
              <a:rPr lang="en-US" dirty="0" smtClean="0"/>
              <a:t>Informal domains (at home, with siblings, friends, colleagues)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3" name="Content Placeholder 2"/>
          <p:cNvSpPr>
            <a:spLocks noGrp="1"/>
          </p:cNvSpPr>
          <p:nvPr>
            <p:ph idx="1"/>
          </p:nvPr>
        </p:nvSpPr>
        <p:spPr/>
        <p:txBody>
          <a:bodyPr/>
          <a:lstStyle/>
          <a:p>
            <a:pPr>
              <a:buNone/>
            </a:pPr>
            <a:r>
              <a:rPr lang="en-US" dirty="0" smtClean="0"/>
              <a:t>This study is part of my ongoing research work as an </a:t>
            </a:r>
            <a:r>
              <a:rPr lang="en-US" dirty="0" smtClean="0"/>
              <a:t>M.Phil</a:t>
            </a:r>
            <a:r>
              <a:rPr lang="en-US" dirty="0" smtClean="0"/>
              <a:t>  student in the Department of Linguistics, Delhi University. </a:t>
            </a:r>
          </a:p>
          <a:p>
            <a:pPr>
              <a:buNone/>
            </a:pPr>
            <a:r>
              <a:rPr lang="en-US" dirty="0" smtClean="0"/>
              <a:t> I owe deep gratitude to my supervisor, Dr </a:t>
            </a:r>
            <a:r>
              <a:rPr lang="en-US" dirty="0" smtClean="0"/>
              <a:t>Shobha</a:t>
            </a:r>
            <a:r>
              <a:rPr lang="en-US" dirty="0" smtClean="0"/>
              <a:t> </a:t>
            </a:r>
            <a:r>
              <a:rPr lang="en-US" dirty="0" smtClean="0"/>
              <a:t>Satyanath</a:t>
            </a:r>
            <a:r>
              <a:rPr lang="en-US" dirty="0" smtClean="0"/>
              <a:t>, Associate Professor, Delhi University, for her valuable guidance, and to the University Grants Commission, which offered me a fellowship to undertake research in this area.</a:t>
            </a:r>
          </a:p>
          <a:p>
            <a:pPr>
              <a:buNone/>
            </a:pPr>
            <a:r>
              <a:rPr lang="en-US"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1480"/>
          </a:xfrm>
        </p:spPr>
        <p:txBody>
          <a:bodyPr/>
          <a:lstStyle/>
          <a:p>
            <a:r>
              <a:rPr lang="en-US" sz="3200" dirty="0" smtClean="0"/>
              <a:t>Status of Indian English</a:t>
            </a:r>
            <a:endParaRPr lang="en-US" sz="3200" dirty="0"/>
          </a:p>
        </p:txBody>
      </p:sp>
      <p:sp>
        <p:nvSpPr>
          <p:cNvPr id="3" name="Content Placeholder 2"/>
          <p:cNvSpPr>
            <a:spLocks noGrp="1"/>
          </p:cNvSpPr>
          <p:nvPr>
            <p:ph idx="1"/>
          </p:nvPr>
        </p:nvSpPr>
        <p:spPr>
          <a:xfrm>
            <a:off x="457200" y="500042"/>
            <a:ext cx="8686800" cy="6357958"/>
          </a:xfrm>
        </p:spPr>
        <p:txBody>
          <a:bodyPr/>
          <a:lstStyle/>
          <a:p>
            <a:r>
              <a:rPr lang="en-US" sz="2800" dirty="0" smtClean="0"/>
              <a:t>Status of English in urban India has changed over the past few decades.</a:t>
            </a:r>
          </a:p>
          <a:p>
            <a:r>
              <a:rPr lang="en-US" sz="2800" dirty="0" smtClean="0"/>
              <a:t>By status, I mean the increased use of English language  in a variety of domains. </a:t>
            </a:r>
          </a:p>
          <a:p>
            <a:r>
              <a:rPr lang="en-US" sz="2800" dirty="0" smtClean="0"/>
              <a:t>It is no longer restricted to the </a:t>
            </a:r>
            <a:r>
              <a:rPr lang="en-US" sz="2800" dirty="0" smtClean="0"/>
              <a:t>institutionalised</a:t>
            </a:r>
            <a:r>
              <a:rPr lang="en-US" sz="2800" dirty="0" smtClean="0"/>
              <a:t> </a:t>
            </a:r>
            <a:r>
              <a:rPr lang="en-US" sz="2800" dirty="0" smtClean="0"/>
              <a:t>domains like that of school, office, board </a:t>
            </a:r>
            <a:r>
              <a:rPr lang="en-US" sz="2800" dirty="0" smtClean="0"/>
              <a:t>meetings, </a:t>
            </a:r>
            <a:r>
              <a:rPr lang="en-US" sz="2800" dirty="0" smtClean="0"/>
              <a:t>etc.</a:t>
            </a:r>
          </a:p>
          <a:p>
            <a:r>
              <a:rPr lang="en-US" sz="2800" dirty="0" smtClean="0"/>
              <a:t>It has percolated to the informal domains such as in social interactions among friends, siblings and parents.</a:t>
            </a:r>
          </a:p>
          <a:p>
            <a:r>
              <a:rPr lang="en-US" sz="2800" dirty="0" smtClean="0"/>
              <a:t>Access to English is no longer restricted </a:t>
            </a:r>
            <a:r>
              <a:rPr lang="en-US" sz="2800" dirty="0" smtClean="0"/>
              <a:t>to </a:t>
            </a:r>
            <a:r>
              <a:rPr lang="en-US" sz="2800" dirty="0" smtClean="0"/>
              <a:t>the “elite </a:t>
            </a:r>
            <a:r>
              <a:rPr lang="en-US" sz="2800" dirty="0" smtClean="0"/>
              <a:t>class”. It has percolated to the middle class as well.</a:t>
            </a:r>
          </a:p>
          <a:p>
            <a:r>
              <a:rPr lang="en-US" sz="2800" dirty="0" smtClean="0"/>
              <a:t>Access to English education has increased and so has the number of </a:t>
            </a:r>
            <a:r>
              <a:rPr lang="en-US" sz="2800" dirty="0" smtClean="0"/>
              <a:t>English-medium </a:t>
            </a:r>
            <a:r>
              <a:rPr lang="en-US" sz="2800" dirty="0" smtClean="0"/>
              <a:t>schools.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speech in Delhi</a:t>
            </a:r>
            <a:endParaRPr lang="en-US" dirty="0"/>
          </a:p>
        </p:txBody>
      </p:sp>
      <p:sp>
        <p:nvSpPr>
          <p:cNvPr id="3" name="Content Placeholder 2"/>
          <p:cNvSpPr>
            <a:spLocks noGrp="1"/>
          </p:cNvSpPr>
          <p:nvPr>
            <p:ph idx="1"/>
          </p:nvPr>
        </p:nvSpPr>
        <p:spPr>
          <a:xfrm>
            <a:off x="457200" y="1600200"/>
            <a:ext cx="8229600" cy="5043510"/>
          </a:xfrm>
        </p:spPr>
        <p:txBody>
          <a:bodyPr/>
          <a:lstStyle/>
          <a:p>
            <a:r>
              <a:rPr lang="en-US" dirty="0" smtClean="0"/>
              <a:t>English co-exists with languages like Bangla, </a:t>
            </a:r>
            <a:r>
              <a:rPr lang="en-US" dirty="0" smtClean="0"/>
              <a:t>Hindi, </a:t>
            </a:r>
            <a:r>
              <a:rPr lang="en-US" dirty="0" smtClean="0"/>
              <a:t>etc. </a:t>
            </a:r>
          </a:p>
          <a:p>
            <a:r>
              <a:rPr lang="en-US" dirty="0" smtClean="0"/>
              <a:t>People often borrow and code-switch in the same discourse event </a:t>
            </a:r>
            <a:r>
              <a:rPr lang="en-US" dirty="0" smtClean="0"/>
              <a:t>(</a:t>
            </a:r>
            <a:r>
              <a:rPr lang="en-US" dirty="0" smtClean="0"/>
              <a:t>as evident from the spontaneous speech). </a:t>
            </a:r>
          </a:p>
          <a:p>
            <a:r>
              <a:rPr lang="en-US" dirty="0" smtClean="0"/>
              <a:t>English in urban </a:t>
            </a:r>
            <a:r>
              <a:rPr lang="en-US" dirty="0" smtClean="0"/>
              <a:t>India, </a:t>
            </a:r>
            <a:r>
              <a:rPr lang="en-US" dirty="0" smtClean="0"/>
              <a:t>Delhi in this </a:t>
            </a:r>
            <a:r>
              <a:rPr lang="en-US" dirty="0" smtClean="0"/>
              <a:t>case, </a:t>
            </a:r>
            <a:r>
              <a:rPr lang="en-US" dirty="0" smtClean="0"/>
              <a:t>is potentially open to changes and innovations.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7686700" cy="428604"/>
          </a:xfrm>
        </p:spPr>
        <p:txBody>
          <a:bodyPr/>
          <a:lstStyle/>
          <a:p>
            <a:r>
              <a:rPr lang="en-US" sz="3600" dirty="0" smtClean="0"/>
              <a:t>Overall results</a:t>
            </a:r>
            <a:endParaRPr lang="en-US" sz="3600" dirty="0"/>
          </a:p>
        </p:txBody>
      </p:sp>
      <p:sp>
        <p:nvSpPr>
          <p:cNvPr id="3" name="Content Placeholder 2"/>
          <p:cNvSpPr>
            <a:spLocks noGrp="1"/>
          </p:cNvSpPr>
          <p:nvPr>
            <p:ph idx="1"/>
          </p:nvPr>
        </p:nvSpPr>
        <p:spPr>
          <a:xfrm>
            <a:off x="428596" y="571480"/>
            <a:ext cx="8258204" cy="5554683"/>
          </a:xfrm>
        </p:spPr>
        <p:txBody>
          <a:bodyPr/>
          <a:lstStyle/>
          <a:p>
            <a:r>
              <a:rPr lang="en-US" sz="2800" dirty="0" smtClean="0"/>
              <a:t>The recordings </a:t>
            </a:r>
            <a:r>
              <a:rPr lang="en-US" sz="2800" dirty="0" smtClean="0"/>
              <a:t>have </a:t>
            </a:r>
            <a:r>
              <a:rPr lang="en-US" sz="2800" dirty="0" smtClean="0"/>
              <a:t>yielded a total of 6597 tokens, on the basis of which the results are calculated.</a:t>
            </a:r>
          </a:p>
          <a:p>
            <a:r>
              <a:rPr lang="en-US" sz="2800" dirty="0" smtClean="0"/>
              <a:t>My </a:t>
            </a:r>
            <a:r>
              <a:rPr lang="en-US" sz="2800" dirty="0" smtClean="0"/>
              <a:t>results </a:t>
            </a:r>
            <a:r>
              <a:rPr lang="en-US" sz="2800" dirty="0" smtClean="0"/>
              <a:t>table shows four dependable variables[s],[z],[Is] and [Iz] across three grammatical contexts and word-internal position.</a:t>
            </a:r>
          </a:p>
          <a:p>
            <a:r>
              <a:rPr lang="en-US" sz="2800" dirty="0" smtClean="0"/>
              <a:t>Overall results show </a:t>
            </a:r>
            <a:r>
              <a:rPr lang="en-US" sz="2800" dirty="0" smtClean="0"/>
              <a:t>a greater </a:t>
            </a:r>
            <a:r>
              <a:rPr lang="en-US" sz="2800" dirty="0" smtClean="0"/>
              <a:t>percentage of </a:t>
            </a:r>
            <a:r>
              <a:rPr lang="en-US" sz="2800" dirty="0" smtClean="0"/>
              <a:t>voicelessness</a:t>
            </a:r>
            <a:r>
              <a:rPr lang="en-US" sz="2800" dirty="0" smtClean="0"/>
              <a:t> </a:t>
            </a:r>
            <a:r>
              <a:rPr lang="en-US" sz="2800" dirty="0" smtClean="0"/>
              <a:t>than voicing across the three grammatical categories and in the word-internal category as well.</a:t>
            </a:r>
          </a:p>
          <a:p>
            <a:r>
              <a:rPr lang="en-US" sz="2800" dirty="0" smtClean="0"/>
              <a:t>The percentage of voicing and </a:t>
            </a:r>
            <a:r>
              <a:rPr lang="en-US" sz="2800" dirty="0" smtClean="0"/>
              <a:t>voicelessness</a:t>
            </a:r>
            <a:r>
              <a:rPr lang="en-US" sz="2800" dirty="0" smtClean="0"/>
              <a:t> </a:t>
            </a:r>
            <a:r>
              <a:rPr lang="en-US" sz="2800" dirty="0" smtClean="0"/>
              <a:t>along with the number of tokens inducing it is given along side under (N) </a:t>
            </a:r>
          </a:p>
          <a:p>
            <a:pPr>
              <a:buNone/>
            </a:pPr>
            <a:endParaRPr lang="en-US"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7686700" cy="500042"/>
          </a:xfrm>
        </p:spPr>
        <p:txBody>
          <a:bodyPr/>
          <a:lstStyle/>
          <a:p>
            <a:r>
              <a:rPr lang="en-US" sz="2000" dirty="0" smtClean="0"/>
              <a:t>Table showing percentages of voicing and </a:t>
            </a:r>
            <a:r>
              <a:rPr lang="en-US" sz="2000" dirty="0" smtClean="0"/>
              <a:t>voicelessness</a:t>
            </a:r>
            <a:r>
              <a:rPr lang="en-US" sz="2000" dirty="0" smtClean="0"/>
              <a:t> </a:t>
            </a:r>
            <a:r>
              <a:rPr lang="en-US" sz="2000" dirty="0" smtClean="0"/>
              <a:t>across grammatical </a:t>
            </a:r>
            <a:r>
              <a:rPr lang="en-US" sz="2000" dirty="0" smtClean="0"/>
              <a:t>contexts</a:t>
            </a:r>
            <a:endParaRPr lang="en-US" sz="2000" dirty="0"/>
          </a:p>
        </p:txBody>
      </p:sp>
      <p:graphicFrame>
        <p:nvGraphicFramePr>
          <p:cNvPr id="4" name="Content Placeholder 3"/>
          <p:cNvGraphicFramePr>
            <a:graphicFrameLocks noGrp="1"/>
          </p:cNvGraphicFramePr>
          <p:nvPr>
            <p:ph idx="1"/>
          </p:nvPr>
        </p:nvGraphicFramePr>
        <p:xfrm>
          <a:off x="-1" y="500042"/>
          <a:ext cx="9144001" cy="6357958"/>
        </p:xfrm>
        <a:graphic>
          <a:graphicData uri="http://schemas.openxmlformats.org/drawingml/2006/table">
            <a:tbl>
              <a:tblPr firstRow="1" bandRow="1">
                <a:tableStyleId>{5C22544A-7EE6-4342-B048-85BDC9FD1C3A}</a:tableStyleId>
              </a:tblPr>
              <a:tblGrid>
                <a:gridCol w="1213135"/>
                <a:gridCol w="1210790"/>
                <a:gridCol w="530241"/>
                <a:gridCol w="750733"/>
                <a:gridCol w="630621"/>
                <a:gridCol w="788275"/>
                <a:gridCol w="867104"/>
                <a:gridCol w="945931"/>
                <a:gridCol w="788275"/>
                <a:gridCol w="709448"/>
                <a:gridCol w="709448"/>
              </a:tblGrid>
              <a:tr h="366032">
                <a:tc gridSpan="4">
                  <a:txBody>
                    <a:bodyPr/>
                    <a:lstStyle/>
                    <a:p>
                      <a:r>
                        <a:rPr lang="en-US" dirty="0" smtClean="0"/>
                        <a:t>                                               [s]</a:t>
                      </a:r>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gridSpan="2">
                  <a:txBody>
                    <a:bodyPr/>
                    <a:lstStyle/>
                    <a:p>
                      <a:r>
                        <a:rPr lang="en-US" dirty="0" smtClean="0"/>
                        <a:t>[z]</a:t>
                      </a:r>
                      <a:endParaRPr lang="en-US" dirty="0"/>
                    </a:p>
                  </a:txBody>
                  <a:tcPr/>
                </a:tc>
                <a:tc hMerge="1">
                  <a:txBody>
                    <a:bodyPr/>
                    <a:lstStyle/>
                    <a:p>
                      <a:endParaRPr lang="en-US" dirty="0"/>
                    </a:p>
                  </a:txBody>
                  <a:tcPr/>
                </a:tc>
                <a:tc gridSpan="2">
                  <a:txBody>
                    <a:bodyPr/>
                    <a:lstStyle/>
                    <a:p>
                      <a:r>
                        <a:rPr lang="en-US" dirty="0" smtClean="0"/>
                        <a:t>[Is]</a:t>
                      </a:r>
                      <a:endParaRPr lang="en-US" dirty="0"/>
                    </a:p>
                  </a:txBody>
                  <a:tcPr/>
                </a:tc>
                <a:tc hMerge="1">
                  <a:txBody>
                    <a:bodyPr/>
                    <a:lstStyle/>
                    <a:p>
                      <a:endParaRPr lang="en-US" dirty="0"/>
                    </a:p>
                  </a:txBody>
                  <a:tcPr/>
                </a:tc>
                <a:tc gridSpan="2">
                  <a:txBody>
                    <a:bodyPr/>
                    <a:lstStyle/>
                    <a:p>
                      <a:r>
                        <a:rPr lang="en-US" dirty="0" smtClean="0"/>
                        <a:t>[Iz]</a:t>
                      </a:r>
                      <a:endParaRPr lang="en-US" dirty="0"/>
                    </a:p>
                  </a:txBody>
                  <a:tcPr/>
                </a:tc>
                <a:tc hMerge="1">
                  <a:txBody>
                    <a:bodyPr/>
                    <a:lstStyle/>
                    <a:p>
                      <a:endParaRPr lang="en-US" dirty="0"/>
                    </a:p>
                  </a:txBody>
                  <a:tcPr/>
                </a:tc>
                <a:tc>
                  <a:txBody>
                    <a:bodyPr/>
                    <a:lstStyle/>
                    <a:p>
                      <a:r>
                        <a:rPr lang="en-US" dirty="0" smtClean="0"/>
                        <a:t>Total</a:t>
                      </a:r>
                      <a:endParaRPr lang="en-US" dirty="0"/>
                    </a:p>
                  </a:txBody>
                  <a:tcPr/>
                </a:tc>
              </a:tr>
              <a:tr h="915081">
                <a:tc>
                  <a:txBody>
                    <a:bodyPr/>
                    <a:lstStyle/>
                    <a:p>
                      <a:r>
                        <a:rPr lang="en-US" sz="1400" dirty="0" smtClean="0"/>
                        <a:t>Grammatical </a:t>
                      </a:r>
                      <a:r>
                        <a:rPr lang="en-US" sz="1400" dirty="0" smtClean="0"/>
                        <a:t>contexts</a:t>
                      </a:r>
                      <a:endParaRPr lang="en-US" sz="1400" dirty="0"/>
                    </a:p>
                  </a:txBody>
                  <a:tcPr/>
                </a:tc>
                <a:tc>
                  <a:txBody>
                    <a:bodyPr/>
                    <a:lstStyle/>
                    <a:p>
                      <a:r>
                        <a:rPr lang="en-US" sz="1400" dirty="0" smtClean="0"/>
                        <a:t>Preceding context</a:t>
                      </a:r>
                      <a:endParaRPr lang="en-US" sz="1400" dirty="0"/>
                    </a:p>
                  </a:txBody>
                  <a:tcPr/>
                </a:tc>
                <a:tc>
                  <a:txBody>
                    <a:bodyPr/>
                    <a:lstStyle/>
                    <a:p>
                      <a:r>
                        <a:rPr lang="en-US" sz="1400" dirty="0" smtClean="0"/>
                        <a:t>%</a:t>
                      </a:r>
                      <a:endParaRPr lang="en-US" sz="1400" dirty="0"/>
                    </a:p>
                  </a:txBody>
                  <a:tcPr/>
                </a:tc>
                <a:tc>
                  <a:txBody>
                    <a:bodyPr/>
                    <a:lstStyle/>
                    <a:p>
                      <a:r>
                        <a:rPr lang="en-US" sz="1400" dirty="0" smtClean="0"/>
                        <a:t>(N)</a:t>
                      </a:r>
                      <a:endParaRPr lang="en-US" sz="1400" dirty="0"/>
                    </a:p>
                  </a:txBody>
                  <a:tcPr/>
                </a:tc>
                <a:tc>
                  <a:txBody>
                    <a:bodyPr/>
                    <a:lstStyle/>
                    <a:p>
                      <a:r>
                        <a:rPr lang="en-US" sz="1400" dirty="0" smtClean="0"/>
                        <a:t>%</a:t>
                      </a:r>
                      <a:endParaRPr lang="en-US" sz="1400" dirty="0"/>
                    </a:p>
                  </a:txBody>
                  <a:tcPr/>
                </a:tc>
                <a:tc>
                  <a:txBody>
                    <a:bodyPr/>
                    <a:lstStyle/>
                    <a:p>
                      <a:r>
                        <a:rPr lang="en-US" sz="1400" dirty="0" smtClean="0"/>
                        <a:t>(N)</a:t>
                      </a:r>
                      <a:endParaRPr lang="en-US" sz="1400" dirty="0"/>
                    </a:p>
                  </a:txBody>
                  <a:tcPr/>
                </a:tc>
                <a:tc>
                  <a:txBody>
                    <a:bodyPr/>
                    <a:lstStyle/>
                    <a:p>
                      <a:r>
                        <a:rPr lang="en-US" sz="1400" dirty="0" smtClean="0"/>
                        <a:t>%</a:t>
                      </a:r>
                      <a:endParaRPr lang="en-US" sz="1400" dirty="0"/>
                    </a:p>
                  </a:txBody>
                  <a:tcPr/>
                </a:tc>
                <a:tc>
                  <a:txBody>
                    <a:bodyPr/>
                    <a:lstStyle/>
                    <a:p>
                      <a:r>
                        <a:rPr lang="en-US" sz="1400" dirty="0" smtClean="0"/>
                        <a:t>(N)</a:t>
                      </a:r>
                      <a:endParaRPr lang="en-US" sz="1400" dirty="0"/>
                    </a:p>
                  </a:txBody>
                  <a:tcPr/>
                </a:tc>
                <a:tc>
                  <a:txBody>
                    <a:bodyPr/>
                    <a:lstStyle/>
                    <a:p>
                      <a:r>
                        <a:rPr lang="en-US" sz="1400" dirty="0" smtClean="0"/>
                        <a:t>%</a:t>
                      </a:r>
                      <a:endParaRPr lang="en-US" sz="1400" dirty="0"/>
                    </a:p>
                  </a:txBody>
                  <a:tcPr/>
                </a:tc>
                <a:tc>
                  <a:txBody>
                    <a:bodyPr/>
                    <a:lstStyle/>
                    <a:p>
                      <a:r>
                        <a:rPr lang="en-US" sz="1400" dirty="0" smtClean="0"/>
                        <a:t>(N)</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(N)</a:t>
                      </a:r>
                    </a:p>
                    <a:p>
                      <a:endParaRPr lang="en-US" sz="1400" dirty="0"/>
                    </a:p>
                  </a:txBody>
                  <a:tcPr/>
                </a:tc>
              </a:tr>
              <a:tr h="470835">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Plurals</a:t>
                      </a:r>
                    </a:p>
                    <a:p>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90</a:t>
                      </a:r>
                      <a:endParaRPr lang="en-US" b="1" dirty="0">
                        <a:solidFill>
                          <a:srgbClr val="FF0000"/>
                        </a:solidFill>
                      </a:endParaRPr>
                    </a:p>
                  </a:txBody>
                  <a:tcPr/>
                </a:tc>
                <a:tc>
                  <a:txBody>
                    <a:bodyPr/>
                    <a:lstStyle/>
                    <a:p>
                      <a:r>
                        <a:rPr lang="en-US" dirty="0" smtClean="0"/>
                        <a:t>4131</a:t>
                      </a:r>
                      <a:endParaRPr lang="en-US" dirty="0"/>
                    </a:p>
                  </a:txBody>
                  <a:tcPr/>
                </a:tc>
                <a:tc>
                  <a:txBody>
                    <a:bodyPr/>
                    <a:lstStyle/>
                    <a:p>
                      <a:r>
                        <a:rPr lang="en-US" b="1" dirty="0" smtClean="0">
                          <a:solidFill>
                            <a:srgbClr val="FF0000"/>
                          </a:solidFill>
                        </a:rPr>
                        <a:t>6</a:t>
                      </a:r>
                      <a:endParaRPr lang="en-US" b="1" dirty="0">
                        <a:solidFill>
                          <a:srgbClr val="FF0000"/>
                        </a:solidFill>
                      </a:endParaRPr>
                    </a:p>
                  </a:txBody>
                  <a:tcPr/>
                </a:tc>
                <a:tc>
                  <a:txBody>
                    <a:bodyPr/>
                    <a:lstStyle/>
                    <a:p>
                      <a:r>
                        <a:rPr lang="en-US" dirty="0" smtClean="0"/>
                        <a:t>294</a:t>
                      </a:r>
                      <a:endParaRPr lang="en-US" dirty="0"/>
                    </a:p>
                  </a:txBody>
                  <a:tcPr/>
                </a:tc>
                <a:tc>
                  <a:txBody>
                    <a:bodyPr/>
                    <a:lstStyle/>
                    <a:p>
                      <a:r>
                        <a:rPr lang="en-US" b="1" dirty="0" smtClean="0">
                          <a:solidFill>
                            <a:srgbClr val="FF0000"/>
                          </a:solidFill>
                        </a:rPr>
                        <a:t>3</a:t>
                      </a:r>
                      <a:endParaRPr lang="en-US" b="1" dirty="0">
                        <a:solidFill>
                          <a:srgbClr val="FF0000"/>
                        </a:solidFill>
                      </a:endParaRPr>
                    </a:p>
                  </a:txBody>
                  <a:tcPr/>
                </a:tc>
                <a:tc>
                  <a:txBody>
                    <a:bodyPr/>
                    <a:lstStyle/>
                    <a:p>
                      <a:r>
                        <a:rPr lang="en-US" dirty="0" smtClean="0"/>
                        <a:t>150 </a:t>
                      </a:r>
                      <a:endParaRPr lang="en-US" dirty="0"/>
                    </a:p>
                  </a:txBody>
                  <a:tcPr/>
                </a:tc>
                <a:tc>
                  <a:txBody>
                    <a:bodyPr/>
                    <a:lstStyle/>
                    <a:p>
                      <a:r>
                        <a:rPr lang="en-US" b="1" dirty="0" smtClean="0">
                          <a:solidFill>
                            <a:srgbClr val="FF0000"/>
                          </a:solidFill>
                        </a:rPr>
                        <a:t>1</a:t>
                      </a:r>
                      <a:endParaRPr lang="en-US" b="1" dirty="0">
                        <a:solidFill>
                          <a:srgbClr val="FF0000"/>
                        </a:solidFill>
                      </a:endParaRPr>
                    </a:p>
                  </a:txBody>
                  <a:tcPr/>
                </a:tc>
                <a:tc>
                  <a:txBody>
                    <a:bodyPr/>
                    <a:lstStyle/>
                    <a:p>
                      <a:r>
                        <a:rPr lang="en-US" dirty="0" smtClean="0"/>
                        <a:t>32 </a:t>
                      </a:r>
                      <a:endParaRPr lang="en-US" dirty="0"/>
                    </a:p>
                  </a:txBody>
                  <a:tcPr/>
                </a:tc>
                <a:tc>
                  <a:txBody>
                    <a:bodyPr/>
                    <a:lstStyle/>
                    <a:p>
                      <a:r>
                        <a:rPr lang="en-US" dirty="0" smtClean="0"/>
                        <a:t>4607</a:t>
                      </a:r>
                      <a:endParaRPr lang="en-US" dirty="0"/>
                    </a:p>
                  </a:txBody>
                  <a:tcPr/>
                </a:tc>
              </a:tr>
              <a:tr h="640557">
                <a:tc vMerge="1">
                  <a:txBody>
                    <a:bodyPr/>
                    <a:lstStyle/>
                    <a:p>
                      <a:endParaRPr lang="en-US" dirty="0"/>
                    </a:p>
                  </a:txBody>
                  <a:tcPr/>
                </a:tc>
                <a:tc>
                  <a:txBody>
                    <a:bodyPr/>
                    <a:lstStyle/>
                    <a:p>
                      <a:r>
                        <a:rPr lang="en-US" dirty="0" smtClean="0"/>
                        <a:t>- voice---</a:t>
                      </a:r>
                      <a:endParaRPr lang="en-US" dirty="0"/>
                    </a:p>
                  </a:txBody>
                  <a:tcPr/>
                </a:tc>
                <a:tc>
                  <a:txBody>
                    <a:bodyPr/>
                    <a:lstStyle/>
                    <a:p>
                      <a:r>
                        <a:rPr lang="en-US" dirty="0" smtClean="0"/>
                        <a:t>72</a:t>
                      </a:r>
                      <a:endParaRPr lang="en-US" dirty="0"/>
                    </a:p>
                  </a:txBody>
                  <a:tcPr/>
                </a:tc>
                <a:tc>
                  <a:txBody>
                    <a:bodyPr/>
                    <a:lstStyle/>
                    <a:p>
                      <a:r>
                        <a:rPr lang="en-US" dirty="0" smtClean="0"/>
                        <a:t>1017 </a:t>
                      </a:r>
                      <a:endParaRPr lang="en-US" dirty="0"/>
                    </a:p>
                  </a:txBody>
                  <a:tcPr/>
                </a:tc>
                <a:tc>
                  <a:txBody>
                    <a:bodyPr/>
                    <a:lstStyle/>
                    <a:p>
                      <a:r>
                        <a:rPr lang="en-US" dirty="0" smtClean="0"/>
                        <a:t>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a:t>
                      </a:r>
                    </a:p>
                    <a:p>
                      <a:endParaRPr lang="en-US" dirty="0"/>
                    </a:p>
                  </a:txBody>
                  <a:tcPr/>
                </a:tc>
                <a:tc>
                  <a:txBody>
                    <a:bodyPr/>
                    <a:lstStyle/>
                    <a:p>
                      <a:r>
                        <a:rPr lang="en-US" dirty="0" smtClean="0"/>
                        <a:t>27</a:t>
                      </a:r>
                      <a:endParaRPr lang="en-US" dirty="0"/>
                    </a:p>
                  </a:txBody>
                  <a:tcPr/>
                </a:tc>
                <a:tc>
                  <a:txBody>
                    <a:bodyPr/>
                    <a:lstStyle/>
                    <a:p>
                      <a:r>
                        <a:rPr lang="en-US" dirty="0" smtClean="0"/>
                        <a:t>378 </a:t>
                      </a:r>
                      <a:endParaRPr lang="en-US" dirty="0"/>
                    </a:p>
                  </a:txBody>
                  <a:tcPr/>
                </a:tc>
                <a:tc>
                  <a:txBody>
                    <a:bodyPr/>
                    <a:lstStyle/>
                    <a:p>
                      <a:r>
                        <a:rPr lang="en-US" dirty="0" smtClean="0"/>
                        <a:t>2</a:t>
                      </a:r>
                      <a:endParaRPr lang="en-US" dirty="0"/>
                    </a:p>
                  </a:txBody>
                  <a:tcPr/>
                </a:tc>
                <a:tc>
                  <a:txBody>
                    <a:bodyPr/>
                    <a:lstStyle/>
                    <a:p>
                      <a:r>
                        <a:rPr lang="en-US" dirty="0" smtClean="0"/>
                        <a:t>23 </a:t>
                      </a:r>
                      <a:endParaRPr lang="en-US" dirty="0"/>
                    </a:p>
                  </a:txBody>
                  <a:tcPr/>
                </a:tc>
                <a:tc>
                  <a:txBody>
                    <a:bodyPr/>
                    <a:lstStyle/>
                    <a:p>
                      <a:r>
                        <a:rPr lang="en-US" dirty="0" smtClean="0"/>
                        <a:t>1418</a:t>
                      </a:r>
                      <a:endParaRPr lang="en-US" dirty="0"/>
                    </a:p>
                  </a:txBody>
                  <a:tcPr/>
                </a:tc>
              </a:tr>
              <a:tr h="640557">
                <a:tc rowSpan="2">
                  <a:txBody>
                    <a:bodyPr/>
                    <a:lstStyle/>
                    <a:p>
                      <a:r>
                        <a:rPr lang="en-US" sz="1400" dirty="0" smtClean="0"/>
                        <a:t>3</a:t>
                      </a:r>
                      <a:r>
                        <a:rPr lang="en-US" sz="1400" baseline="30000" dirty="0" smtClean="0"/>
                        <a:t>rd</a:t>
                      </a:r>
                      <a:r>
                        <a:rPr lang="en-US" sz="1400" dirty="0" smtClean="0"/>
                        <a:t> person singulars</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91</a:t>
                      </a:r>
                      <a:endParaRPr lang="en-US" b="1" dirty="0">
                        <a:solidFill>
                          <a:srgbClr val="FF0000"/>
                        </a:solidFill>
                      </a:endParaRPr>
                    </a:p>
                  </a:txBody>
                  <a:tcPr/>
                </a:tc>
                <a:tc>
                  <a:txBody>
                    <a:bodyPr/>
                    <a:lstStyle/>
                    <a:p>
                      <a:r>
                        <a:rPr lang="en-US" dirty="0" smtClean="0"/>
                        <a:t>87 </a:t>
                      </a:r>
                      <a:endParaRPr lang="en-US" dirty="0"/>
                    </a:p>
                  </a:txBody>
                  <a:tcPr/>
                </a:tc>
                <a:tc>
                  <a:txBody>
                    <a:bodyPr/>
                    <a:lstStyle/>
                    <a:p>
                      <a:r>
                        <a:rPr lang="en-US" b="1" dirty="0" smtClean="0">
                          <a:solidFill>
                            <a:srgbClr val="FF0000"/>
                          </a:solidFill>
                        </a:rPr>
                        <a:t>9</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a:t>
                      </a:r>
                    </a:p>
                    <a:p>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a:t>
                      </a:r>
                    </a:p>
                    <a:p>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r>
                        <a:rPr lang="en-US" dirty="0" smtClean="0"/>
                        <a:t>0</a:t>
                      </a:r>
                      <a:endParaRPr lang="en-US" dirty="0"/>
                    </a:p>
                  </a:txBody>
                  <a:tcPr/>
                </a:tc>
                <a:tc>
                  <a:txBody>
                    <a:bodyPr/>
                    <a:lstStyle/>
                    <a:p>
                      <a:r>
                        <a:rPr lang="en-US" dirty="0" smtClean="0"/>
                        <a:t>96</a:t>
                      </a:r>
                      <a:endParaRPr lang="en-US" dirty="0"/>
                    </a:p>
                  </a:txBody>
                  <a:tcPr/>
                </a:tc>
              </a:tr>
              <a:tr h="640557">
                <a:tc vMerge="1">
                  <a:txBody>
                    <a:bodyPr/>
                    <a:lstStyle/>
                    <a:p>
                      <a:endParaRPr lang="en-US" dirty="0"/>
                    </a:p>
                  </a:txBody>
                  <a:tcPr/>
                </a:tc>
                <a:tc>
                  <a:txBody>
                    <a:bodyPr/>
                    <a:lstStyle/>
                    <a:p>
                      <a:r>
                        <a:rPr lang="en-US" dirty="0" smtClean="0"/>
                        <a:t>- voice---</a:t>
                      </a:r>
                      <a:endParaRPr lang="en-US" dirty="0"/>
                    </a:p>
                  </a:txBody>
                  <a:tcPr/>
                </a:tc>
                <a:tc>
                  <a:txBody>
                    <a:bodyPr/>
                    <a:lstStyle/>
                    <a:p>
                      <a:r>
                        <a:rPr lang="en-US" dirty="0" smtClean="0"/>
                        <a:t>87</a:t>
                      </a:r>
                      <a:endParaRPr lang="en-US" dirty="0"/>
                    </a:p>
                  </a:txBody>
                  <a:tcPr/>
                </a:tc>
                <a:tc>
                  <a:txBody>
                    <a:bodyPr/>
                    <a:lstStyle/>
                    <a:p>
                      <a:r>
                        <a:rPr lang="en-US" dirty="0" smtClean="0"/>
                        <a:t>103 </a:t>
                      </a:r>
                      <a:endParaRPr lang="en-US" dirty="0"/>
                    </a:p>
                  </a:txBody>
                  <a:tcPr/>
                </a:tc>
                <a:tc>
                  <a:txBody>
                    <a:bodyPr/>
                    <a:lstStyle/>
                    <a:p>
                      <a:r>
                        <a:rPr lang="en-US" dirty="0" smtClean="0"/>
                        <a:t>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12</a:t>
                      </a:r>
                    </a:p>
                    <a:p>
                      <a:endParaRPr lang="en-US" dirty="0"/>
                    </a:p>
                  </a:txBody>
                  <a:tcPr/>
                </a:tc>
                <a:tc>
                  <a:txBody>
                    <a:bodyPr/>
                    <a:lstStyle/>
                    <a:p>
                      <a:r>
                        <a:rPr lang="en-US" dirty="0" smtClean="0"/>
                        <a:t>14</a:t>
                      </a:r>
                      <a:endParaRPr lang="en-US" dirty="0"/>
                    </a:p>
                  </a:txBody>
                  <a:tcPr/>
                </a:tc>
                <a:tc>
                  <a:txBody>
                    <a:bodyPr/>
                    <a:lstStyle/>
                    <a:p>
                      <a:r>
                        <a:rPr lang="en-US" dirty="0" smtClean="0"/>
                        <a:t>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a:t>
                      </a:r>
                    </a:p>
                    <a:p>
                      <a:endParaRPr lang="en-US" dirty="0"/>
                    </a:p>
                  </a:txBody>
                  <a:tcPr/>
                </a:tc>
                <a:tc>
                  <a:txBody>
                    <a:bodyPr/>
                    <a:lstStyle/>
                    <a:p>
                      <a:r>
                        <a:rPr lang="en-US" dirty="0" smtClean="0"/>
                        <a:t>118</a:t>
                      </a:r>
                      <a:endParaRPr lang="en-US" dirty="0"/>
                    </a:p>
                  </a:txBody>
                  <a:tcPr/>
                </a:tc>
              </a:tr>
              <a:tr h="484023">
                <a:tc rowSpan="2">
                  <a:txBody>
                    <a:bodyPr/>
                    <a:lstStyle/>
                    <a:p>
                      <a:r>
                        <a:rPr lang="en-US" sz="1400" dirty="0" smtClean="0"/>
                        <a:t>Possessives</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91</a:t>
                      </a:r>
                      <a:endParaRPr lang="en-US" b="1" dirty="0">
                        <a:solidFill>
                          <a:srgbClr val="FF0000"/>
                        </a:solidFill>
                      </a:endParaRPr>
                    </a:p>
                  </a:txBody>
                  <a:tcPr/>
                </a:tc>
                <a:tc>
                  <a:txBody>
                    <a:bodyPr/>
                    <a:lstStyle/>
                    <a:p>
                      <a:r>
                        <a:rPr lang="en-US" dirty="0" smtClean="0"/>
                        <a:t>210 </a:t>
                      </a:r>
                      <a:endParaRPr lang="en-US" dirty="0"/>
                    </a:p>
                  </a:txBody>
                  <a:tcPr/>
                </a:tc>
                <a:tc>
                  <a:txBody>
                    <a:bodyPr/>
                    <a:lstStyle/>
                    <a:p>
                      <a:r>
                        <a:rPr lang="en-US" b="1" dirty="0" smtClean="0">
                          <a:solidFill>
                            <a:srgbClr val="FF0000"/>
                          </a:solidFill>
                        </a:rPr>
                        <a:t>9</a:t>
                      </a:r>
                      <a:endParaRPr lang="en-US" b="1" dirty="0">
                        <a:solidFill>
                          <a:srgbClr val="FF0000"/>
                        </a:solidFill>
                      </a:endParaRPr>
                    </a:p>
                  </a:txBody>
                  <a:tcPr/>
                </a:tc>
                <a:tc>
                  <a:txBody>
                    <a:bodyPr/>
                    <a:lstStyle/>
                    <a:p>
                      <a:r>
                        <a:rPr lang="en-US" dirty="0" smtClean="0"/>
                        <a:t>22 </a:t>
                      </a:r>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r>
                        <a:rPr lang="en-US" dirty="0" smtClean="0"/>
                        <a:t>0</a:t>
                      </a:r>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r>
                        <a:rPr lang="en-US" dirty="0" smtClean="0"/>
                        <a:t>0</a:t>
                      </a:r>
                      <a:endParaRPr lang="en-US" dirty="0"/>
                    </a:p>
                  </a:txBody>
                  <a:tcPr/>
                </a:tc>
                <a:tc>
                  <a:txBody>
                    <a:bodyPr/>
                    <a:lstStyle/>
                    <a:p>
                      <a:r>
                        <a:rPr lang="en-US" dirty="0" smtClean="0"/>
                        <a:t>232</a:t>
                      </a:r>
                      <a:endParaRPr lang="en-US" dirty="0"/>
                    </a:p>
                  </a:txBody>
                  <a:tcPr/>
                </a:tc>
              </a:tr>
              <a:tr h="640557">
                <a:tc vMerge="1">
                  <a:txBody>
                    <a:bodyPr/>
                    <a:lstStyle/>
                    <a:p>
                      <a:endParaRPr lang="en-US" dirty="0"/>
                    </a:p>
                  </a:txBody>
                  <a:tcPr/>
                </a:tc>
                <a:tc>
                  <a:txBody>
                    <a:bodyPr/>
                    <a:lstStyle/>
                    <a:p>
                      <a:r>
                        <a:rPr lang="en-US" dirty="0" smtClean="0"/>
                        <a:t>- voice---</a:t>
                      </a:r>
                      <a:endParaRPr lang="en-US" dirty="0"/>
                    </a:p>
                  </a:txBody>
                  <a:tcPr/>
                </a:tc>
                <a:tc>
                  <a:txBody>
                    <a:bodyPr/>
                    <a:lstStyle/>
                    <a:p>
                      <a:r>
                        <a:rPr lang="en-US" dirty="0" smtClean="0"/>
                        <a:t>94</a:t>
                      </a:r>
                      <a:endParaRPr lang="en-US" dirty="0"/>
                    </a:p>
                  </a:txBody>
                  <a:tcPr/>
                </a:tc>
                <a:tc>
                  <a:txBody>
                    <a:bodyPr/>
                    <a:lstStyle/>
                    <a:p>
                      <a:r>
                        <a:rPr lang="en-US" dirty="0" smtClean="0"/>
                        <a:t>75 </a:t>
                      </a:r>
                      <a:endParaRPr lang="en-US" dirty="0"/>
                    </a:p>
                  </a:txBody>
                  <a:tcPr/>
                </a:tc>
                <a:tc>
                  <a:txBody>
                    <a:bodyPr/>
                    <a:lstStyle/>
                    <a:p>
                      <a:r>
                        <a:rPr lang="en-US" dirty="0" smtClean="0"/>
                        <a:t>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a:t>
                      </a:r>
                    </a:p>
                    <a:p>
                      <a:endParaRPr lang="en-US" dirty="0"/>
                    </a:p>
                  </a:txBody>
                  <a:tcPr/>
                </a:tc>
                <a:tc>
                  <a:txBody>
                    <a:bodyPr/>
                    <a:lstStyle/>
                    <a:p>
                      <a:r>
                        <a:rPr lang="en-US" dirty="0" smtClean="0"/>
                        <a:t>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a:t>
                      </a:r>
                    </a:p>
                    <a:p>
                      <a:endParaRPr lang="en-US" dirty="0"/>
                    </a:p>
                  </a:txBody>
                  <a:tcPr/>
                </a:tc>
                <a:tc>
                  <a:txBody>
                    <a:bodyPr/>
                    <a:lstStyle/>
                    <a:p>
                      <a:r>
                        <a:rPr lang="en-US" dirty="0" smtClean="0"/>
                        <a:t>5</a:t>
                      </a:r>
                      <a:endParaRPr lang="en-US" dirty="0"/>
                    </a:p>
                  </a:txBody>
                  <a:tcPr/>
                </a:tc>
                <a:tc>
                  <a:txBody>
                    <a:bodyPr/>
                    <a:lstStyle/>
                    <a:p>
                      <a:r>
                        <a:rPr lang="en-US" dirty="0" smtClean="0"/>
                        <a:t>4 </a:t>
                      </a:r>
                      <a:endParaRPr lang="en-US" dirty="0"/>
                    </a:p>
                  </a:txBody>
                  <a:tcPr/>
                </a:tc>
                <a:tc>
                  <a:txBody>
                    <a:bodyPr/>
                    <a:lstStyle/>
                    <a:p>
                      <a:r>
                        <a:rPr lang="en-US" dirty="0" smtClean="0"/>
                        <a:t>80</a:t>
                      </a:r>
                      <a:endParaRPr lang="en-US" dirty="0"/>
                    </a:p>
                  </a:txBody>
                  <a:tcPr/>
                </a:tc>
              </a:tr>
              <a:tr h="553170">
                <a:tc rowSpan="2">
                  <a:txBody>
                    <a:bodyPr/>
                    <a:lstStyle/>
                    <a:p>
                      <a:r>
                        <a:rPr lang="en-US" sz="1400" dirty="0" smtClean="0"/>
                        <a:t>Word -internal</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70</a:t>
                      </a:r>
                      <a:endParaRPr lang="en-US" b="1" dirty="0">
                        <a:solidFill>
                          <a:srgbClr val="FF0000"/>
                        </a:solidFill>
                      </a:endParaRPr>
                    </a:p>
                  </a:txBody>
                  <a:tcPr/>
                </a:tc>
                <a:tc>
                  <a:txBody>
                    <a:bodyPr/>
                    <a:lstStyle/>
                    <a:p>
                      <a:r>
                        <a:rPr lang="en-US" dirty="0" smtClean="0"/>
                        <a:t>31 </a:t>
                      </a:r>
                      <a:endParaRPr lang="en-US" dirty="0"/>
                    </a:p>
                  </a:txBody>
                  <a:tcPr/>
                </a:tc>
                <a:tc>
                  <a:txBody>
                    <a:bodyPr/>
                    <a:lstStyle/>
                    <a:p>
                      <a:r>
                        <a:rPr lang="en-US" b="1" dirty="0" smtClean="0">
                          <a:solidFill>
                            <a:srgbClr val="FF0000"/>
                          </a:solidFill>
                        </a:rPr>
                        <a:t>30</a:t>
                      </a:r>
                      <a:endParaRPr lang="en-US" b="1" dirty="0">
                        <a:solidFill>
                          <a:srgbClr val="FF0000"/>
                        </a:solidFill>
                      </a:endParaRPr>
                    </a:p>
                  </a:txBody>
                  <a:tcPr/>
                </a:tc>
                <a:tc>
                  <a:txBody>
                    <a:bodyPr/>
                    <a:lstStyle/>
                    <a:p>
                      <a:r>
                        <a:rPr lang="en-US" dirty="0" smtClean="0"/>
                        <a:t>13 </a:t>
                      </a:r>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r>
                        <a:rPr lang="en-US" dirty="0" smtClean="0"/>
                        <a:t>0</a:t>
                      </a:r>
                      <a:endParaRPr lang="en-US" dirty="0"/>
                    </a:p>
                  </a:txBody>
                  <a:tcPr/>
                </a:tc>
                <a:tc>
                  <a:txBody>
                    <a:bodyPr/>
                    <a:lstStyle/>
                    <a:p>
                      <a:r>
                        <a:rPr lang="en-US" b="1" dirty="0" smtClean="0">
                          <a:solidFill>
                            <a:srgbClr val="FF0000"/>
                          </a:solidFill>
                        </a:rPr>
                        <a:t>0</a:t>
                      </a:r>
                      <a:endParaRPr lang="en-US" b="1" dirty="0">
                        <a:solidFill>
                          <a:srgbClr val="FF0000"/>
                        </a:solidFill>
                      </a:endParaRPr>
                    </a:p>
                  </a:txBody>
                  <a:tcPr/>
                </a:tc>
                <a:tc>
                  <a:txBody>
                    <a:bodyPr/>
                    <a:lstStyle/>
                    <a:p>
                      <a:r>
                        <a:rPr lang="en-US" dirty="0" smtClean="0"/>
                        <a:t>0</a:t>
                      </a:r>
                      <a:endParaRPr lang="en-US" dirty="0"/>
                    </a:p>
                  </a:txBody>
                  <a:tcPr/>
                </a:tc>
                <a:tc>
                  <a:txBody>
                    <a:bodyPr/>
                    <a:lstStyle/>
                    <a:p>
                      <a:r>
                        <a:rPr lang="en-US" dirty="0" smtClean="0"/>
                        <a:t>44</a:t>
                      </a:r>
                      <a:endParaRPr lang="en-US" dirty="0"/>
                    </a:p>
                  </a:txBody>
                  <a:tcPr/>
                </a:tc>
              </a:tr>
              <a:tr h="640557">
                <a:tc vMerge="1">
                  <a:txBody>
                    <a:bodyPr/>
                    <a:lstStyle/>
                    <a:p>
                      <a:endParaRPr lang="en-US" dirty="0"/>
                    </a:p>
                  </a:txBody>
                  <a:tcPr/>
                </a:tc>
                <a:tc>
                  <a:txBody>
                    <a:bodyPr/>
                    <a:lstStyle/>
                    <a:p>
                      <a:r>
                        <a:rPr lang="en-US" dirty="0" smtClean="0"/>
                        <a:t>- voice---</a:t>
                      </a:r>
                      <a:endParaRPr lang="en-US" dirty="0"/>
                    </a:p>
                  </a:txBody>
                  <a:tcPr/>
                </a:tc>
                <a:tc>
                  <a:txBody>
                    <a:bodyPr/>
                    <a:lstStyle/>
                    <a:p>
                      <a:r>
                        <a:rPr lang="en-US" dirty="0" smtClean="0"/>
                        <a:t>100</a:t>
                      </a:r>
                      <a:endParaRPr lang="en-US" dirty="0"/>
                    </a:p>
                  </a:txBody>
                  <a:tcPr/>
                </a:tc>
                <a:tc>
                  <a:txBody>
                    <a:bodyPr/>
                    <a:lstStyle/>
                    <a:p>
                      <a:r>
                        <a:rPr lang="en-US" dirty="0" smtClean="0"/>
                        <a:t>2 </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r>
              <a:tr h="366032">
                <a:tc>
                  <a:txBody>
                    <a:bodyPr/>
                    <a:lstStyle/>
                    <a:p>
                      <a:r>
                        <a:rPr lang="en-US" dirty="0" smtClean="0"/>
                        <a:t>Total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6957</a:t>
                      </a:r>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42918"/>
          </a:xfrm>
        </p:spPr>
        <p:txBody>
          <a:bodyPr/>
          <a:lstStyle/>
          <a:p>
            <a:r>
              <a:rPr lang="en-US" sz="2000" dirty="0" smtClean="0"/>
              <a:t>Table showing percentages of voicing and </a:t>
            </a:r>
            <a:r>
              <a:rPr lang="en-US" sz="2000" dirty="0" smtClean="0"/>
              <a:t>voicelessness</a:t>
            </a:r>
            <a:r>
              <a:rPr lang="en-US" sz="2000" dirty="0" smtClean="0"/>
              <a:t> </a:t>
            </a:r>
            <a:r>
              <a:rPr lang="en-US" sz="2000" dirty="0" smtClean="0"/>
              <a:t>in preceding context across grammatical </a:t>
            </a:r>
            <a:r>
              <a:rPr lang="en-US" sz="2000" dirty="0" smtClean="0"/>
              <a:t>contexts </a:t>
            </a:r>
            <a:r>
              <a:rPr lang="en-US" sz="2000" dirty="0" smtClean="0"/>
              <a:t>with merged groups. </a:t>
            </a:r>
            <a:endParaRPr lang="en-US" sz="2000" dirty="0"/>
          </a:p>
        </p:txBody>
      </p:sp>
      <p:graphicFrame>
        <p:nvGraphicFramePr>
          <p:cNvPr id="4" name="Content Placeholder 3"/>
          <p:cNvGraphicFramePr>
            <a:graphicFrameLocks noGrp="1"/>
          </p:cNvGraphicFramePr>
          <p:nvPr>
            <p:ph idx="1"/>
          </p:nvPr>
        </p:nvGraphicFramePr>
        <p:xfrm>
          <a:off x="357160" y="642918"/>
          <a:ext cx="8143928" cy="6030287"/>
        </p:xfrm>
        <a:graphic>
          <a:graphicData uri="http://schemas.openxmlformats.org/drawingml/2006/table">
            <a:tbl>
              <a:tblPr firstRow="1" bandRow="1">
                <a:tableStyleId>{5C22544A-7EE6-4342-B048-85BDC9FD1C3A}</a:tableStyleId>
              </a:tblPr>
              <a:tblGrid>
                <a:gridCol w="1274355"/>
                <a:gridCol w="1052483"/>
                <a:gridCol w="1163418"/>
                <a:gridCol w="1163418"/>
                <a:gridCol w="1163418"/>
                <a:gridCol w="1163418"/>
                <a:gridCol w="1163418"/>
              </a:tblGrid>
              <a:tr h="714377">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[s+ Is]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All voiceless</a:t>
                      </a:r>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gridSpan="2">
                  <a:txBody>
                    <a:bodyPr/>
                    <a:lstStyle/>
                    <a:p>
                      <a:r>
                        <a:rPr lang="en-US" dirty="0" smtClean="0"/>
                        <a:t>[z+Iz]</a:t>
                      </a:r>
                    </a:p>
                    <a:p>
                      <a:r>
                        <a:rPr lang="en-US" dirty="0" smtClean="0"/>
                        <a:t>All voiced</a:t>
                      </a:r>
                      <a:endParaRPr lang="en-US" dirty="0"/>
                    </a:p>
                  </a:txBody>
                  <a:tcPr/>
                </a:tc>
                <a:tc hMerge="1">
                  <a:txBody>
                    <a:bodyPr/>
                    <a:lstStyle/>
                    <a:p>
                      <a:endParaRPr lang="en-US" dirty="0"/>
                    </a:p>
                  </a:txBody>
                  <a:tcPr/>
                </a:tc>
                <a:tc>
                  <a:txBody>
                    <a:bodyPr/>
                    <a:lstStyle/>
                    <a:p>
                      <a:r>
                        <a:rPr lang="en-US" dirty="0" smtClean="0"/>
                        <a:t>Total</a:t>
                      </a:r>
                      <a:endParaRPr lang="en-US" dirty="0"/>
                    </a:p>
                  </a:txBody>
                  <a:tcPr/>
                </a:tc>
              </a:tr>
              <a:tr h="379455">
                <a:tc>
                  <a:txBody>
                    <a:bodyPr/>
                    <a:lstStyle/>
                    <a:p>
                      <a:r>
                        <a:rPr lang="en-US" sz="1400" dirty="0" smtClean="0"/>
                        <a:t>Grammatical contexts</a:t>
                      </a:r>
                      <a:endParaRPr lang="en-US" sz="1400" dirty="0"/>
                    </a:p>
                  </a:txBody>
                  <a:tcPr/>
                </a:tc>
                <a:tc>
                  <a:txBody>
                    <a:bodyPr/>
                    <a:lstStyle/>
                    <a:p>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r>
              <a:tr h="438757">
                <a:tc>
                  <a:txBody>
                    <a:bodyPr/>
                    <a:lstStyle/>
                    <a:p>
                      <a:r>
                        <a:rPr lang="en-US" sz="1400" dirty="0" smtClean="0"/>
                        <a:t>Plurals</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93</a:t>
                      </a:r>
                      <a:endParaRPr lang="en-US" b="1" dirty="0">
                        <a:solidFill>
                          <a:srgbClr val="FF0000"/>
                        </a:solidFill>
                      </a:endParaRPr>
                    </a:p>
                  </a:txBody>
                  <a:tcPr/>
                </a:tc>
                <a:tc>
                  <a:txBody>
                    <a:bodyPr/>
                    <a:lstStyle/>
                    <a:p>
                      <a:r>
                        <a:rPr lang="en-US" dirty="0" smtClean="0"/>
                        <a:t>4281 </a:t>
                      </a:r>
                      <a:endParaRPr lang="en-US" dirty="0"/>
                    </a:p>
                  </a:txBody>
                  <a:tcPr/>
                </a:tc>
                <a:tc>
                  <a:txBody>
                    <a:bodyPr/>
                    <a:lstStyle/>
                    <a:p>
                      <a:r>
                        <a:rPr lang="en-US" b="1" dirty="0" smtClean="0">
                          <a:solidFill>
                            <a:srgbClr val="FF0000"/>
                          </a:solidFill>
                        </a:rPr>
                        <a:t>7</a:t>
                      </a:r>
                      <a:endParaRPr lang="en-US" b="1" dirty="0">
                        <a:solidFill>
                          <a:srgbClr val="FF0000"/>
                        </a:solidFill>
                      </a:endParaRPr>
                    </a:p>
                  </a:txBody>
                  <a:tcPr/>
                </a:tc>
                <a:tc>
                  <a:txBody>
                    <a:bodyPr/>
                    <a:lstStyle/>
                    <a:p>
                      <a:r>
                        <a:rPr lang="en-US" dirty="0" smtClean="0"/>
                        <a:t>326</a:t>
                      </a:r>
                      <a:endParaRPr lang="en-US" dirty="0"/>
                    </a:p>
                  </a:txBody>
                  <a:tcPr/>
                </a:tc>
                <a:tc>
                  <a:txBody>
                    <a:bodyPr/>
                    <a:lstStyle/>
                    <a:p>
                      <a:r>
                        <a:rPr lang="en-US" dirty="0" smtClean="0"/>
                        <a:t>4607</a:t>
                      </a:r>
                      <a:endParaRPr lang="en-US" dirty="0"/>
                    </a:p>
                  </a:txBody>
                  <a:tcPr/>
                </a:tc>
              </a:tr>
              <a:tr h="444677">
                <a:tc>
                  <a:txBody>
                    <a:bodyPr/>
                    <a:lstStyle/>
                    <a:p>
                      <a:endParaRPr lang="en-US" sz="1400" dirty="0"/>
                    </a:p>
                  </a:txBody>
                  <a:tcPr/>
                </a:tc>
                <a:tc>
                  <a:txBody>
                    <a:bodyPr/>
                    <a:lstStyle/>
                    <a:p>
                      <a:r>
                        <a:rPr lang="en-US" dirty="0" smtClean="0"/>
                        <a:t>- voice---</a:t>
                      </a:r>
                      <a:endParaRPr lang="en-US" dirty="0"/>
                    </a:p>
                  </a:txBody>
                  <a:tcPr/>
                </a:tc>
                <a:tc>
                  <a:txBody>
                    <a:bodyPr/>
                    <a:lstStyle/>
                    <a:p>
                      <a:r>
                        <a:rPr lang="en-US" dirty="0" smtClean="0"/>
                        <a:t>98</a:t>
                      </a:r>
                      <a:endParaRPr lang="en-US" dirty="0"/>
                    </a:p>
                  </a:txBody>
                  <a:tcPr/>
                </a:tc>
                <a:tc>
                  <a:txBody>
                    <a:bodyPr/>
                    <a:lstStyle/>
                    <a:p>
                      <a:r>
                        <a:rPr lang="en-US" dirty="0" smtClean="0"/>
                        <a:t>1395</a:t>
                      </a:r>
                      <a:endParaRPr lang="en-US" dirty="0"/>
                    </a:p>
                  </a:txBody>
                  <a:tcPr/>
                </a:tc>
                <a:tc>
                  <a:txBody>
                    <a:bodyPr/>
                    <a:lstStyle/>
                    <a:p>
                      <a:r>
                        <a:rPr lang="en-US" dirty="0" smtClean="0"/>
                        <a:t>2</a:t>
                      </a:r>
                      <a:endParaRPr lang="en-US" dirty="0"/>
                    </a:p>
                  </a:txBody>
                  <a:tcPr/>
                </a:tc>
                <a:tc>
                  <a:txBody>
                    <a:bodyPr/>
                    <a:lstStyle/>
                    <a:p>
                      <a:r>
                        <a:rPr lang="en-US" dirty="0" smtClean="0"/>
                        <a:t>23 </a:t>
                      </a:r>
                      <a:endParaRPr lang="en-US" dirty="0"/>
                    </a:p>
                  </a:txBody>
                  <a:tcPr/>
                </a:tc>
                <a:tc>
                  <a:txBody>
                    <a:bodyPr/>
                    <a:lstStyle/>
                    <a:p>
                      <a:r>
                        <a:rPr lang="en-US" dirty="0" smtClean="0"/>
                        <a:t>1418</a:t>
                      </a:r>
                      <a:endParaRPr lang="en-US" dirty="0"/>
                    </a:p>
                  </a:txBody>
                  <a:tcPr/>
                </a:tc>
              </a:tr>
              <a:tr h="548191">
                <a:tc>
                  <a:txBody>
                    <a:bodyPr/>
                    <a:lstStyle/>
                    <a:p>
                      <a:r>
                        <a:rPr lang="en-US" sz="1400" dirty="0" smtClean="0"/>
                        <a:t>3</a:t>
                      </a:r>
                      <a:r>
                        <a:rPr lang="en-US" sz="1400" baseline="30000" dirty="0" smtClean="0"/>
                        <a:t>rd</a:t>
                      </a:r>
                      <a:r>
                        <a:rPr lang="en-US" sz="1400" dirty="0" smtClean="0"/>
                        <a:t> person singulars</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91</a:t>
                      </a:r>
                      <a:endParaRPr lang="en-US" b="1" dirty="0">
                        <a:solidFill>
                          <a:srgbClr val="FF0000"/>
                        </a:solidFill>
                      </a:endParaRPr>
                    </a:p>
                  </a:txBody>
                  <a:tcPr/>
                </a:tc>
                <a:tc>
                  <a:txBody>
                    <a:bodyPr/>
                    <a:lstStyle/>
                    <a:p>
                      <a:r>
                        <a:rPr lang="en-US" dirty="0" smtClean="0"/>
                        <a:t>87 </a:t>
                      </a:r>
                      <a:endParaRPr lang="en-US" dirty="0"/>
                    </a:p>
                  </a:txBody>
                  <a:tcPr/>
                </a:tc>
                <a:tc>
                  <a:txBody>
                    <a:bodyPr/>
                    <a:lstStyle/>
                    <a:p>
                      <a:r>
                        <a:rPr lang="en-US" b="1" dirty="0" smtClean="0">
                          <a:solidFill>
                            <a:srgbClr val="FF0000"/>
                          </a:solidFill>
                        </a:rPr>
                        <a:t>9</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a:t>
                      </a:r>
                    </a:p>
                    <a:p>
                      <a:endParaRPr lang="en-US" dirty="0"/>
                    </a:p>
                  </a:txBody>
                  <a:tcPr/>
                </a:tc>
                <a:tc>
                  <a:txBody>
                    <a:bodyPr/>
                    <a:lstStyle/>
                    <a:p>
                      <a:r>
                        <a:rPr lang="en-US" dirty="0" smtClean="0"/>
                        <a:t>96</a:t>
                      </a:r>
                      <a:endParaRPr lang="en-US" dirty="0"/>
                    </a:p>
                  </a:txBody>
                  <a:tcPr/>
                </a:tc>
              </a:tr>
              <a:tr h="571504">
                <a:tc>
                  <a:txBody>
                    <a:bodyPr/>
                    <a:lstStyle/>
                    <a:p>
                      <a:endParaRPr lang="en-US" sz="1400" dirty="0"/>
                    </a:p>
                  </a:txBody>
                  <a:tcPr/>
                </a:tc>
                <a:tc>
                  <a:txBody>
                    <a:bodyPr/>
                    <a:lstStyle/>
                    <a:p>
                      <a:r>
                        <a:rPr lang="en-US" dirty="0" smtClean="0"/>
                        <a:t>- voice---</a:t>
                      </a:r>
                      <a:endParaRPr lang="en-US" dirty="0"/>
                    </a:p>
                  </a:txBody>
                  <a:tcPr/>
                </a:tc>
                <a:tc>
                  <a:txBody>
                    <a:bodyPr/>
                    <a:lstStyle/>
                    <a:p>
                      <a:r>
                        <a:rPr lang="en-US" b="0" dirty="0" smtClean="0">
                          <a:solidFill>
                            <a:schemeClr val="tx1"/>
                          </a:solidFill>
                        </a:rPr>
                        <a:t>99</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117 </a:t>
                      </a:r>
                      <a:r>
                        <a:rPr lang="en-US" b="1" dirty="0" smtClean="0">
                          <a:solidFill>
                            <a:srgbClr val="FF0000"/>
                          </a:solidFill>
                        </a:rPr>
                        <a:t> </a:t>
                      </a:r>
                      <a:endParaRPr lang="en-US" dirty="0" smtClean="0"/>
                    </a:p>
                  </a:txBody>
                  <a:tcPr/>
                </a:tc>
                <a:tc>
                  <a:txBody>
                    <a:bodyPr/>
                    <a:lstStyle/>
                    <a:p>
                      <a:r>
                        <a:rPr lang="en-US" b="0" dirty="0" smtClean="0">
                          <a:solidFill>
                            <a:schemeClr val="tx1"/>
                          </a:solidFill>
                        </a:rPr>
                        <a:t>1</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1</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 </a:t>
                      </a:r>
                    </a:p>
                  </a:txBody>
                  <a:tcPr/>
                </a:tc>
                <a:tc>
                  <a:txBody>
                    <a:bodyPr/>
                    <a:lstStyle/>
                    <a:p>
                      <a:r>
                        <a:rPr lang="en-US" dirty="0" smtClean="0"/>
                        <a:t>118</a:t>
                      </a:r>
                      <a:endParaRPr lang="en-US" dirty="0"/>
                    </a:p>
                  </a:txBody>
                  <a:tcPr/>
                </a:tc>
              </a:tr>
              <a:tr h="502928">
                <a:tc>
                  <a:txBody>
                    <a:bodyPr/>
                    <a:lstStyle/>
                    <a:p>
                      <a:r>
                        <a:rPr lang="en-US" sz="1400" dirty="0" smtClean="0"/>
                        <a:t>Possessives</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91</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210 </a:t>
                      </a:r>
                    </a:p>
                  </a:txBody>
                  <a:tcPr/>
                </a:tc>
                <a:tc>
                  <a:txBody>
                    <a:bodyPr/>
                    <a:lstStyle/>
                    <a:p>
                      <a:r>
                        <a:rPr lang="en-US" b="1" dirty="0" smtClean="0">
                          <a:solidFill>
                            <a:srgbClr val="FF0000"/>
                          </a:solidFill>
                        </a:rPr>
                        <a:t>9</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22  </a:t>
                      </a:r>
                    </a:p>
                  </a:txBody>
                  <a:tcPr/>
                </a:tc>
                <a:tc>
                  <a:txBody>
                    <a:bodyPr/>
                    <a:lstStyle/>
                    <a:p>
                      <a:r>
                        <a:rPr lang="en-US" dirty="0" smtClean="0"/>
                        <a:t>232</a:t>
                      </a:r>
                      <a:endParaRPr lang="en-US" dirty="0"/>
                    </a:p>
                  </a:txBody>
                  <a:tcPr/>
                </a:tc>
              </a:tr>
              <a:tr h="444677">
                <a:tc>
                  <a:txBody>
                    <a:bodyPr/>
                    <a:lstStyle/>
                    <a:p>
                      <a:endParaRPr lang="en-US" sz="1400" dirty="0"/>
                    </a:p>
                  </a:txBody>
                  <a:tcPr/>
                </a:tc>
                <a:tc>
                  <a:txBody>
                    <a:bodyPr/>
                    <a:lstStyle/>
                    <a:p>
                      <a:r>
                        <a:rPr lang="en-US" dirty="0" smtClean="0"/>
                        <a:t>- voice---</a:t>
                      </a:r>
                      <a:endParaRPr lang="en-US" dirty="0"/>
                    </a:p>
                  </a:txBody>
                  <a:tcPr/>
                </a:tc>
                <a:tc>
                  <a:txBody>
                    <a:bodyPr/>
                    <a:lstStyle/>
                    <a:p>
                      <a:r>
                        <a:rPr lang="en-US" b="0" dirty="0" smtClean="0">
                          <a:solidFill>
                            <a:schemeClr val="tx1"/>
                          </a:solidFill>
                        </a:rPr>
                        <a:t>95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76 </a:t>
                      </a:r>
                    </a:p>
                  </a:txBody>
                  <a:tcPr/>
                </a:tc>
                <a:tc>
                  <a:txBody>
                    <a:bodyPr/>
                    <a:lstStyle/>
                    <a:p>
                      <a:r>
                        <a:rPr lang="en-US" b="0" dirty="0" smtClean="0">
                          <a:solidFill>
                            <a:schemeClr val="tx1"/>
                          </a:solidFill>
                        </a:rPr>
                        <a:t>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4  </a:t>
                      </a:r>
                    </a:p>
                  </a:txBody>
                  <a:tcPr/>
                </a:tc>
                <a:tc>
                  <a:txBody>
                    <a:bodyPr/>
                    <a:lstStyle/>
                    <a:p>
                      <a:r>
                        <a:rPr lang="en-US" dirty="0" smtClean="0"/>
                        <a:t>80</a:t>
                      </a:r>
                      <a:endParaRPr lang="en-US" dirty="0"/>
                    </a:p>
                  </a:txBody>
                  <a:tcPr/>
                </a:tc>
              </a:tr>
              <a:tr h="667016">
                <a:tc>
                  <a:txBody>
                    <a:bodyPr/>
                    <a:lstStyle/>
                    <a:p>
                      <a:r>
                        <a:rPr lang="en-US" sz="1400" dirty="0" smtClean="0"/>
                        <a:t>Word-internal</a:t>
                      </a:r>
                      <a:endParaRPr lang="en-US" sz="1400" dirty="0"/>
                    </a:p>
                  </a:txBody>
                  <a:tcPr/>
                </a:tc>
                <a:tc>
                  <a:txBody>
                    <a:bodyPr/>
                    <a:lstStyle/>
                    <a:p>
                      <a:r>
                        <a:rPr lang="en-US" dirty="0" smtClean="0"/>
                        <a:t>+voice---</a:t>
                      </a:r>
                      <a:endParaRPr lang="en-US" dirty="0"/>
                    </a:p>
                  </a:txBody>
                  <a:tcPr/>
                </a:tc>
                <a:tc>
                  <a:txBody>
                    <a:bodyPr/>
                    <a:lstStyle/>
                    <a:p>
                      <a:r>
                        <a:rPr lang="en-US" b="1" dirty="0" smtClean="0">
                          <a:solidFill>
                            <a:srgbClr val="FF0000"/>
                          </a:solidFill>
                        </a:rPr>
                        <a:t>70</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31 </a:t>
                      </a:r>
                    </a:p>
                  </a:txBody>
                  <a:tcPr/>
                </a:tc>
                <a:tc>
                  <a:txBody>
                    <a:bodyPr/>
                    <a:lstStyle/>
                    <a:p>
                      <a:r>
                        <a:rPr lang="en-US" b="1" dirty="0" smtClean="0">
                          <a:solidFill>
                            <a:srgbClr val="FF0000"/>
                          </a:solidFill>
                        </a:rPr>
                        <a:t>30</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13 </a:t>
                      </a:r>
                    </a:p>
                  </a:txBody>
                  <a:tcPr/>
                </a:tc>
                <a:tc>
                  <a:txBody>
                    <a:bodyPr/>
                    <a:lstStyle/>
                    <a:p>
                      <a:r>
                        <a:rPr lang="en-US" dirty="0" smtClean="0"/>
                        <a:t>44</a:t>
                      </a:r>
                      <a:endParaRPr lang="en-US" dirty="0"/>
                    </a:p>
                  </a:txBody>
                  <a:tcPr/>
                </a:tc>
              </a:tr>
              <a:tr h="444677">
                <a:tc>
                  <a:txBody>
                    <a:bodyPr/>
                    <a:lstStyle/>
                    <a:p>
                      <a:endParaRPr lang="en-US" dirty="0"/>
                    </a:p>
                  </a:txBody>
                  <a:tcPr/>
                </a:tc>
                <a:tc>
                  <a:txBody>
                    <a:bodyPr/>
                    <a:lstStyle/>
                    <a:p>
                      <a:r>
                        <a:rPr lang="en-US" dirty="0" smtClean="0"/>
                        <a:t>- voice---</a:t>
                      </a:r>
                      <a:endParaRPr lang="en-US" dirty="0"/>
                    </a:p>
                  </a:txBody>
                  <a:tcPr/>
                </a:tc>
                <a:tc>
                  <a:txBody>
                    <a:bodyPr/>
                    <a:lstStyle/>
                    <a:p>
                      <a:r>
                        <a:rPr lang="en-US" b="0" dirty="0" smtClean="0">
                          <a:solidFill>
                            <a:schemeClr val="tx1"/>
                          </a:solidFill>
                        </a:rPr>
                        <a:t>100</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  </a:t>
                      </a:r>
                    </a:p>
                  </a:txBody>
                  <a:tcPr/>
                </a:tc>
                <a:tc>
                  <a:txBody>
                    <a:bodyPr/>
                    <a:lstStyle/>
                    <a:p>
                      <a:r>
                        <a:rPr lang="en-US" b="1" dirty="0" smtClean="0">
                          <a:solidFill>
                            <a:srgbClr val="FF0000"/>
                          </a:solidFill>
                        </a:rPr>
                        <a:t> </a:t>
                      </a:r>
                      <a:r>
                        <a:rPr lang="en-US" b="0" dirty="0" smtClean="0">
                          <a:solidFill>
                            <a:schemeClr val="tx1"/>
                          </a:solidFill>
                        </a:rPr>
                        <a:t>0</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0</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 </a:t>
                      </a:r>
                    </a:p>
                  </a:txBody>
                  <a:tcPr/>
                </a:tc>
                <a:tc>
                  <a:txBody>
                    <a:bodyPr/>
                    <a:lstStyle/>
                    <a:p>
                      <a:r>
                        <a:rPr lang="en-US" dirty="0" smtClean="0"/>
                        <a:t>2</a:t>
                      </a:r>
                      <a:endParaRPr lang="en-US" dirty="0"/>
                    </a:p>
                  </a:txBody>
                  <a:tcPr/>
                </a:tc>
              </a:tr>
              <a:tr h="379455">
                <a:tc>
                  <a:txBody>
                    <a:bodyPr/>
                    <a:lstStyle/>
                    <a:p>
                      <a:r>
                        <a:rPr lang="en-US" dirty="0" smtClean="0"/>
                        <a:t>total</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6957</a:t>
                      </a:r>
                      <a:endParaRPr lang="en-US"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Frequency of voicing as a function of preceding voiced context (+Voice----)</a:t>
            </a:r>
            <a:endParaRPr lang="en-US" sz="32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8604"/>
          </a:xfrm>
        </p:spPr>
        <p:txBody>
          <a:bodyPr/>
          <a:lstStyle/>
          <a:p>
            <a:r>
              <a:rPr lang="en-US" sz="2800" dirty="0" smtClean="0"/>
              <a:t>Details of the preceding context</a:t>
            </a:r>
            <a:endParaRPr lang="en-US" sz="2800" dirty="0"/>
          </a:p>
        </p:txBody>
      </p:sp>
      <p:graphicFrame>
        <p:nvGraphicFramePr>
          <p:cNvPr id="4" name="Content Placeholder 3"/>
          <p:cNvGraphicFramePr>
            <a:graphicFrameLocks noGrp="1"/>
          </p:cNvGraphicFramePr>
          <p:nvPr>
            <p:ph idx="1"/>
          </p:nvPr>
        </p:nvGraphicFramePr>
        <p:xfrm>
          <a:off x="142842" y="428603"/>
          <a:ext cx="8786876" cy="4912765"/>
        </p:xfrm>
        <a:graphic>
          <a:graphicData uri="http://schemas.openxmlformats.org/drawingml/2006/table">
            <a:tbl>
              <a:tblPr firstRow="1" bandRow="1">
                <a:tableStyleId>{5C22544A-7EE6-4342-B048-85BDC9FD1C3A}</a:tableStyleId>
              </a:tblPr>
              <a:tblGrid>
                <a:gridCol w="2320014"/>
                <a:gridCol w="878441"/>
                <a:gridCol w="1110583"/>
                <a:gridCol w="639692"/>
                <a:gridCol w="1279382"/>
                <a:gridCol w="1279382"/>
                <a:gridCol w="1279382"/>
              </a:tblGrid>
              <a:tr h="962309">
                <a:tc>
                  <a:txBody>
                    <a:bodyPr/>
                    <a:lstStyle/>
                    <a:p>
                      <a:r>
                        <a:rPr lang="en-US" dirty="0" smtClean="0"/>
                        <a:t>Consonant</a:t>
                      </a:r>
                      <a:r>
                        <a:rPr lang="en-US" baseline="0" dirty="0" smtClean="0"/>
                        <a:t> categories and vowels</a:t>
                      </a:r>
                      <a:endParaRPr lang="en-US" dirty="0"/>
                    </a:p>
                  </a:txBody>
                  <a:tcPr/>
                </a:tc>
                <a:tc>
                  <a:txBody>
                    <a:bodyPr/>
                    <a:lstStyle/>
                    <a:p>
                      <a:r>
                        <a:rPr lang="en-US" dirty="0" smtClean="0"/>
                        <a:t>[s]</a:t>
                      </a:r>
                      <a:endParaRPr lang="en-US" dirty="0"/>
                    </a:p>
                  </a:txBody>
                  <a:tcPr/>
                </a:tc>
                <a:tc>
                  <a:txBody>
                    <a:bodyPr/>
                    <a:lstStyle/>
                    <a:p>
                      <a:endParaRPr lang="en-US" dirty="0"/>
                    </a:p>
                  </a:txBody>
                  <a:tcPr/>
                </a:tc>
                <a:tc>
                  <a:txBody>
                    <a:bodyPr/>
                    <a:lstStyle/>
                    <a:p>
                      <a:r>
                        <a:rPr lang="en-US" dirty="0" smtClean="0"/>
                        <a:t>[z]</a:t>
                      </a:r>
                      <a:endParaRPr lang="en-US" dirty="0"/>
                    </a:p>
                  </a:txBody>
                  <a:tcPr/>
                </a:tc>
                <a:tc>
                  <a:txBody>
                    <a:bodyPr/>
                    <a:lstStyle/>
                    <a:p>
                      <a:endParaRPr lang="en-US" dirty="0"/>
                    </a:p>
                  </a:txBody>
                  <a:tcPr/>
                </a:tc>
                <a:tc gridSpan="2">
                  <a:txBody>
                    <a:bodyPr/>
                    <a:lstStyle/>
                    <a:p>
                      <a:r>
                        <a:rPr lang="en-US" dirty="0" smtClean="0"/>
                        <a:t>Total </a:t>
                      </a:r>
                      <a:endParaRPr lang="en-US" dirty="0"/>
                    </a:p>
                  </a:txBody>
                  <a:tcPr/>
                </a:tc>
                <a:tc hMerge="1">
                  <a:txBody>
                    <a:bodyPr/>
                    <a:lstStyle/>
                    <a:p>
                      <a:endParaRPr lang="en-US" dirty="0"/>
                    </a:p>
                  </a:txBody>
                  <a:tcPr/>
                </a:tc>
              </a:tr>
              <a:tr h="390269">
                <a:tc>
                  <a:txBody>
                    <a:bodyPr/>
                    <a:lstStyle/>
                    <a:p>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r>
              <a:tr h="390269">
                <a:tc>
                  <a:txBody>
                    <a:bodyPr/>
                    <a:lstStyle/>
                    <a:p>
                      <a:r>
                        <a:rPr lang="en-US" dirty="0" smtClean="0"/>
                        <a:t>*Voiced stops ----</a:t>
                      </a:r>
                      <a:endParaRPr lang="en-US" dirty="0"/>
                    </a:p>
                  </a:txBody>
                  <a:tcPr/>
                </a:tc>
                <a:tc>
                  <a:txBody>
                    <a:bodyPr/>
                    <a:lstStyle/>
                    <a:p>
                      <a:r>
                        <a:rPr lang="en-US" b="1" dirty="0" smtClean="0">
                          <a:solidFill>
                            <a:srgbClr val="FF0000"/>
                          </a:solidFill>
                        </a:rPr>
                        <a:t>92.8</a:t>
                      </a:r>
                      <a:endParaRPr lang="en-US" b="1" dirty="0">
                        <a:solidFill>
                          <a:srgbClr val="FF0000"/>
                        </a:solidFill>
                      </a:endParaRPr>
                    </a:p>
                  </a:txBody>
                  <a:tcPr/>
                </a:tc>
                <a:tc>
                  <a:txBody>
                    <a:bodyPr/>
                    <a:lstStyle/>
                    <a:p>
                      <a:r>
                        <a:rPr lang="en-US" dirty="0" smtClean="0"/>
                        <a:t>1043 </a:t>
                      </a:r>
                      <a:endParaRPr lang="en-US" dirty="0"/>
                    </a:p>
                  </a:txBody>
                  <a:tcPr/>
                </a:tc>
                <a:tc>
                  <a:txBody>
                    <a:bodyPr/>
                    <a:lstStyle/>
                    <a:p>
                      <a:r>
                        <a:rPr lang="en-US" b="1" dirty="0" smtClean="0">
                          <a:solidFill>
                            <a:srgbClr val="FF0000"/>
                          </a:solidFill>
                        </a:rPr>
                        <a:t>7.2</a:t>
                      </a:r>
                      <a:endParaRPr lang="en-US" b="1" dirty="0">
                        <a:solidFill>
                          <a:srgbClr val="FF0000"/>
                        </a:solidFill>
                      </a:endParaRPr>
                    </a:p>
                  </a:txBody>
                  <a:tcPr/>
                </a:tc>
                <a:tc>
                  <a:txBody>
                    <a:bodyPr/>
                    <a:lstStyle/>
                    <a:p>
                      <a:r>
                        <a:rPr lang="en-US" dirty="0" smtClean="0"/>
                        <a:t>81</a:t>
                      </a:r>
                      <a:endParaRPr lang="en-US" dirty="0"/>
                    </a:p>
                  </a:txBody>
                  <a:tcPr/>
                </a:tc>
                <a:tc>
                  <a:txBody>
                    <a:bodyPr/>
                    <a:lstStyle/>
                    <a:p>
                      <a:r>
                        <a:rPr lang="en-US" dirty="0" smtClean="0"/>
                        <a:t>19.0</a:t>
                      </a:r>
                      <a:endParaRPr lang="en-US" dirty="0"/>
                    </a:p>
                  </a:txBody>
                  <a:tcPr/>
                </a:tc>
                <a:tc>
                  <a:txBody>
                    <a:bodyPr/>
                    <a:lstStyle/>
                    <a:p>
                      <a:r>
                        <a:rPr lang="en-US" dirty="0" smtClean="0"/>
                        <a:t>1124</a:t>
                      </a:r>
                      <a:endParaRPr lang="en-US" dirty="0"/>
                    </a:p>
                  </a:txBody>
                  <a:tcPr/>
                </a:tc>
              </a:tr>
              <a:tr h="328856">
                <a:tc>
                  <a:txBody>
                    <a:bodyPr/>
                    <a:lstStyle/>
                    <a:p>
                      <a:r>
                        <a:rPr lang="en-US" dirty="0" smtClean="0"/>
                        <a:t>Voiceless</a:t>
                      </a:r>
                      <a:r>
                        <a:rPr lang="en-US" baseline="0" dirty="0" smtClean="0"/>
                        <a:t> stops -----</a:t>
                      </a:r>
                      <a:endParaRPr lang="en-US" dirty="0"/>
                    </a:p>
                  </a:txBody>
                  <a:tcPr/>
                </a:tc>
                <a:tc>
                  <a:txBody>
                    <a:bodyPr/>
                    <a:lstStyle/>
                    <a:p>
                      <a:r>
                        <a:rPr lang="en-US" dirty="0" smtClean="0"/>
                        <a:t>99.5</a:t>
                      </a:r>
                      <a:endParaRPr lang="en-US" dirty="0"/>
                    </a:p>
                  </a:txBody>
                  <a:tcPr/>
                </a:tc>
                <a:tc>
                  <a:txBody>
                    <a:bodyPr/>
                    <a:lstStyle/>
                    <a:p>
                      <a:r>
                        <a:rPr lang="en-US" dirty="0" smtClean="0"/>
                        <a:t>1248</a:t>
                      </a:r>
                      <a:endParaRPr lang="en-US" dirty="0"/>
                    </a:p>
                  </a:txBody>
                  <a:tcPr/>
                </a:tc>
                <a:tc>
                  <a:txBody>
                    <a:bodyPr/>
                    <a:lstStyle/>
                    <a:p>
                      <a:r>
                        <a:rPr lang="en-US" dirty="0" smtClean="0"/>
                        <a:t>0.5</a:t>
                      </a:r>
                      <a:endParaRPr lang="en-US" dirty="0"/>
                    </a:p>
                  </a:txBody>
                  <a:tcPr/>
                </a:tc>
                <a:tc>
                  <a:txBody>
                    <a:bodyPr/>
                    <a:lstStyle/>
                    <a:p>
                      <a:r>
                        <a:rPr lang="en-US" dirty="0" smtClean="0"/>
                        <a:t>6</a:t>
                      </a:r>
                      <a:endParaRPr lang="en-US" dirty="0"/>
                    </a:p>
                  </a:txBody>
                  <a:tcPr/>
                </a:tc>
                <a:tc>
                  <a:txBody>
                    <a:bodyPr/>
                    <a:lstStyle/>
                    <a:p>
                      <a:r>
                        <a:rPr lang="en-US" dirty="0" smtClean="0"/>
                        <a:t>21.2</a:t>
                      </a:r>
                      <a:endParaRPr lang="en-US" dirty="0"/>
                    </a:p>
                  </a:txBody>
                  <a:tcPr/>
                </a:tc>
                <a:tc>
                  <a:txBody>
                    <a:bodyPr/>
                    <a:lstStyle/>
                    <a:p>
                      <a:r>
                        <a:rPr lang="en-US" dirty="0" smtClean="0"/>
                        <a:t>1254</a:t>
                      </a:r>
                      <a:endParaRPr lang="en-US" dirty="0"/>
                    </a:p>
                  </a:txBody>
                  <a:tcPr/>
                </a:tc>
              </a:tr>
              <a:tr h="390269">
                <a:tc>
                  <a:txBody>
                    <a:bodyPr/>
                    <a:lstStyle/>
                    <a:p>
                      <a:r>
                        <a:rPr lang="en-US" dirty="0" smtClean="0"/>
                        <a:t>Voiced fricatives ------</a:t>
                      </a:r>
                      <a:endParaRPr lang="en-US" dirty="0"/>
                    </a:p>
                  </a:txBody>
                  <a:tcPr/>
                </a:tc>
                <a:tc>
                  <a:txBody>
                    <a:bodyPr/>
                    <a:lstStyle/>
                    <a:p>
                      <a:r>
                        <a:rPr lang="en-US" b="1" dirty="0" smtClean="0">
                          <a:solidFill>
                            <a:srgbClr val="FF0000"/>
                          </a:solidFill>
                        </a:rPr>
                        <a:t>84.4 </a:t>
                      </a:r>
                      <a:endParaRPr lang="en-US" b="1" dirty="0">
                        <a:solidFill>
                          <a:srgbClr val="FF0000"/>
                        </a:solidFill>
                      </a:endParaRPr>
                    </a:p>
                  </a:txBody>
                  <a:tcPr/>
                </a:tc>
                <a:tc>
                  <a:txBody>
                    <a:bodyPr/>
                    <a:lstStyle/>
                    <a:p>
                      <a:r>
                        <a:rPr lang="en-US" dirty="0" smtClean="0"/>
                        <a:t>130</a:t>
                      </a:r>
                      <a:endParaRPr lang="en-US" dirty="0"/>
                    </a:p>
                  </a:txBody>
                  <a:tcPr/>
                </a:tc>
                <a:tc>
                  <a:txBody>
                    <a:bodyPr/>
                    <a:lstStyle/>
                    <a:p>
                      <a:r>
                        <a:rPr lang="en-US" b="1" dirty="0" smtClean="0">
                          <a:solidFill>
                            <a:srgbClr val="FF0000"/>
                          </a:solidFill>
                        </a:rPr>
                        <a:t>15.6</a:t>
                      </a:r>
                      <a:endParaRPr lang="en-US" b="1" dirty="0">
                        <a:solidFill>
                          <a:srgbClr val="FF0000"/>
                        </a:solidFill>
                      </a:endParaRPr>
                    </a:p>
                  </a:txBody>
                  <a:tcPr/>
                </a:tc>
                <a:tc>
                  <a:txBody>
                    <a:bodyPr/>
                    <a:lstStyle/>
                    <a:p>
                      <a:r>
                        <a:rPr lang="en-US" dirty="0" smtClean="0"/>
                        <a:t>24</a:t>
                      </a:r>
                      <a:endParaRPr lang="en-US" dirty="0"/>
                    </a:p>
                  </a:txBody>
                  <a:tcPr/>
                </a:tc>
                <a:tc>
                  <a:txBody>
                    <a:bodyPr/>
                    <a:lstStyle/>
                    <a:p>
                      <a:r>
                        <a:rPr lang="en-US" dirty="0" smtClean="0"/>
                        <a:t>2.6</a:t>
                      </a:r>
                      <a:endParaRPr lang="en-US" dirty="0"/>
                    </a:p>
                  </a:txBody>
                  <a:tcPr/>
                </a:tc>
                <a:tc>
                  <a:txBody>
                    <a:bodyPr/>
                    <a:lstStyle/>
                    <a:p>
                      <a:r>
                        <a:rPr lang="en-US" dirty="0" smtClean="0"/>
                        <a:t>154 </a:t>
                      </a:r>
                      <a:endParaRPr lang="en-US" dirty="0"/>
                    </a:p>
                  </a:txBody>
                  <a:tcPr/>
                </a:tc>
              </a:tr>
              <a:tr h="441515">
                <a:tc>
                  <a:txBody>
                    <a:bodyPr/>
                    <a:lstStyle/>
                    <a:p>
                      <a:r>
                        <a:rPr lang="en-US" dirty="0" smtClean="0"/>
                        <a:t>Voiceless fricatives ----</a:t>
                      </a:r>
                      <a:endParaRPr lang="en-US" dirty="0"/>
                    </a:p>
                  </a:txBody>
                  <a:tcPr/>
                </a:tc>
                <a:tc>
                  <a:txBody>
                    <a:bodyPr/>
                    <a:lstStyle/>
                    <a:p>
                      <a:r>
                        <a:rPr lang="en-US" dirty="0" smtClean="0"/>
                        <a:t>100.0 </a:t>
                      </a:r>
                      <a:endParaRPr lang="en-US" dirty="0"/>
                    </a:p>
                  </a:txBody>
                  <a:tcPr/>
                </a:tc>
                <a:tc>
                  <a:txBody>
                    <a:bodyPr/>
                    <a:lstStyle/>
                    <a:p>
                      <a:r>
                        <a:rPr lang="en-US" dirty="0" smtClean="0"/>
                        <a:t>86 </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1.5</a:t>
                      </a:r>
                      <a:endParaRPr lang="en-US" dirty="0"/>
                    </a:p>
                  </a:txBody>
                  <a:tcPr/>
                </a:tc>
                <a:tc>
                  <a:txBody>
                    <a:bodyPr/>
                    <a:lstStyle/>
                    <a:p>
                      <a:r>
                        <a:rPr lang="en-US" dirty="0" smtClean="0"/>
                        <a:t>86 </a:t>
                      </a:r>
                      <a:endParaRPr lang="en-US" dirty="0"/>
                    </a:p>
                  </a:txBody>
                  <a:tcPr/>
                </a:tc>
              </a:tr>
              <a:tr h="301501">
                <a:tc>
                  <a:txBody>
                    <a:bodyPr/>
                    <a:lstStyle/>
                    <a:p>
                      <a:r>
                        <a:rPr lang="en-US" dirty="0" smtClean="0"/>
                        <a:t>Voiced sibilants -------</a:t>
                      </a:r>
                      <a:endParaRPr lang="en-US" dirty="0"/>
                    </a:p>
                  </a:txBody>
                  <a:tcPr/>
                </a:tc>
                <a:tc>
                  <a:txBody>
                    <a:bodyPr/>
                    <a:lstStyle/>
                    <a:p>
                      <a:r>
                        <a:rPr lang="en-US" b="1" dirty="0" smtClean="0">
                          <a:solidFill>
                            <a:srgbClr val="FF0000"/>
                          </a:solidFill>
                        </a:rPr>
                        <a:t>76.8</a:t>
                      </a:r>
                      <a:endParaRPr lang="en-US" b="1" dirty="0">
                        <a:solidFill>
                          <a:srgbClr val="FF0000"/>
                        </a:solidFill>
                      </a:endParaRPr>
                    </a:p>
                  </a:txBody>
                  <a:tcPr/>
                </a:tc>
                <a:tc>
                  <a:txBody>
                    <a:bodyPr/>
                    <a:lstStyle/>
                    <a:p>
                      <a:r>
                        <a:rPr lang="en-US" dirty="0" smtClean="0"/>
                        <a:t>73 </a:t>
                      </a:r>
                      <a:endParaRPr lang="en-US" dirty="0"/>
                    </a:p>
                  </a:txBody>
                  <a:tcPr/>
                </a:tc>
                <a:tc>
                  <a:txBody>
                    <a:bodyPr/>
                    <a:lstStyle/>
                    <a:p>
                      <a:r>
                        <a:rPr lang="en-US" b="1" dirty="0" smtClean="0">
                          <a:solidFill>
                            <a:srgbClr val="FF0000"/>
                          </a:solidFill>
                        </a:rPr>
                        <a:t>23.2</a:t>
                      </a:r>
                      <a:endParaRPr lang="en-US" b="1" dirty="0">
                        <a:solidFill>
                          <a:srgbClr val="FF0000"/>
                        </a:solidFill>
                      </a:endParaRPr>
                    </a:p>
                  </a:txBody>
                  <a:tcPr/>
                </a:tc>
                <a:tc>
                  <a:txBody>
                    <a:bodyPr/>
                    <a:lstStyle/>
                    <a:p>
                      <a:r>
                        <a:rPr lang="en-US" dirty="0" smtClean="0"/>
                        <a:t>22</a:t>
                      </a:r>
                      <a:endParaRPr lang="en-US" dirty="0"/>
                    </a:p>
                  </a:txBody>
                  <a:tcPr/>
                </a:tc>
                <a:tc>
                  <a:txBody>
                    <a:bodyPr/>
                    <a:lstStyle/>
                    <a:p>
                      <a:r>
                        <a:rPr lang="en-US" dirty="0" smtClean="0"/>
                        <a:t>1.6</a:t>
                      </a:r>
                      <a:endParaRPr lang="en-US" dirty="0"/>
                    </a:p>
                  </a:txBody>
                  <a:tcPr/>
                </a:tc>
                <a:tc>
                  <a:txBody>
                    <a:bodyPr/>
                    <a:lstStyle/>
                    <a:p>
                      <a:r>
                        <a:rPr lang="en-US" dirty="0" smtClean="0"/>
                        <a:t>95 </a:t>
                      </a:r>
                      <a:endParaRPr lang="en-US" dirty="0"/>
                    </a:p>
                  </a:txBody>
                  <a:tcPr/>
                </a:tc>
              </a:tr>
              <a:tr h="435807">
                <a:tc>
                  <a:txBody>
                    <a:bodyPr/>
                    <a:lstStyle/>
                    <a:p>
                      <a:r>
                        <a:rPr lang="en-US" dirty="0" smtClean="0"/>
                        <a:t>Voiceless sibilants ------</a:t>
                      </a:r>
                      <a:endParaRPr lang="en-US" dirty="0"/>
                    </a:p>
                  </a:txBody>
                  <a:tcPr/>
                </a:tc>
                <a:tc>
                  <a:txBody>
                    <a:bodyPr/>
                    <a:lstStyle/>
                    <a:p>
                      <a:r>
                        <a:rPr lang="en-US" dirty="0" smtClean="0"/>
                        <a:t>92.2</a:t>
                      </a:r>
                      <a:endParaRPr lang="en-US" dirty="0"/>
                    </a:p>
                  </a:txBody>
                  <a:tcPr/>
                </a:tc>
                <a:tc>
                  <a:txBody>
                    <a:bodyPr/>
                    <a:lstStyle/>
                    <a:p>
                      <a:r>
                        <a:rPr lang="en-US" dirty="0" smtClean="0"/>
                        <a:t>259 </a:t>
                      </a:r>
                      <a:endParaRPr lang="en-US" dirty="0"/>
                    </a:p>
                  </a:txBody>
                  <a:tcPr/>
                </a:tc>
                <a:tc>
                  <a:txBody>
                    <a:bodyPr/>
                    <a:lstStyle/>
                    <a:p>
                      <a:r>
                        <a:rPr lang="en-US" dirty="0" smtClean="0"/>
                        <a:t>7.8</a:t>
                      </a:r>
                      <a:endParaRPr lang="en-US" dirty="0"/>
                    </a:p>
                  </a:txBody>
                  <a:tcPr/>
                </a:tc>
                <a:tc>
                  <a:txBody>
                    <a:bodyPr/>
                    <a:lstStyle/>
                    <a:p>
                      <a:r>
                        <a:rPr lang="en-US" dirty="0" smtClean="0"/>
                        <a:t>22</a:t>
                      </a:r>
                      <a:endParaRPr lang="en-US" dirty="0"/>
                    </a:p>
                  </a:txBody>
                  <a:tcPr/>
                </a:tc>
                <a:tc>
                  <a:txBody>
                    <a:bodyPr/>
                    <a:lstStyle/>
                    <a:p>
                      <a:r>
                        <a:rPr lang="en-US" dirty="0" smtClean="0"/>
                        <a:t>4.7</a:t>
                      </a:r>
                      <a:endParaRPr lang="en-US" dirty="0"/>
                    </a:p>
                  </a:txBody>
                  <a:tcPr/>
                </a:tc>
                <a:tc>
                  <a:txBody>
                    <a:bodyPr/>
                    <a:lstStyle/>
                    <a:p>
                      <a:r>
                        <a:rPr lang="en-US" dirty="0" smtClean="0"/>
                        <a:t>281 </a:t>
                      </a:r>
                      <a:endParaRPr lang="en-US" dirty="0"/>
                    </a:p>
                  </a:txBody>
                  <a:tcPr/>
                </a:tc>
              </a:tr>
              <a:tr h="390269">
                <a:tc>
                  <a:txBody>
                    <a:bodyPr/>
                    <a:lstStyle/>
                    <a:p>
                      <a:r>
                        <a:rPr lang="en-US" dirty="0" smtClean="0"/>
                        <a:t>Liquids -------</a:t>
                      </a:r>
                      <a:endParaRPr lang="en-US" dirty="0"/>
                    </a:p>
                  </a:txBody>
                  <a:tcPr/>
                </a:tc>
                <a:tc>
                  <a:txBody>
                    <a:bodyPr/>
                    <a:lstStyle/>
                    <a:p>
                      <a:r>
                        <a:rPr lang="en-US" b="1" dirty="0" smtClean="0">
                          <a:solidFill>
                            <a:srgbClr val="FF0000"/>
                          </a:solidFill>
                        </a:rPr>
                        <a:t>96.3</a:t>
                      </a:r>
                      <a:endParaRPr lang="en-US" b="1" dirty="0">
                        <a:solidFill>
                          <a:srgbClr val="FF0000"/>
                        </a:solidFill>
                      </a:endParaRPr>
                    </a:p>
                  </a:txBody>
                  <a:tcPr/>
                </a:tc>
                <a:tc>
                  <a:txBody>
                    <a:bodyPr/>
                    <a:lstStyle/>
                    <a:p>
                      <a:r>
                        <a:rPr lang="en-US" dirty="0" smtClean="0"/>
                        <a:t>1393</a:t>
                      </a:r>
                      <a:endParaRPr lang="en-US" dirty="0"/>
                    </a:p>
                  </a:txBody>
                  <a:tcPr/>
                </a:tc>
                <a:tc>
                  <a:txBody>
                    <a:bodyPr/>
                    <a:lstStyle/>
                    <a:p>
                      <a:r>
                        <a:rPr lang="en-US" b="1" dirty="0" smtClean="0">
                          <a:solidFill>
                            <a:srgbClr val="FF0000"/>
                          </a:solidFill>
                        </a:rPr>
                        <a:t>3.7</a:t>
                      </a:r>
                      <a:endParaRPr lang="en-US" b="1" dirty="0">
                        <a:solidFill>
                          <a:srgbClr val="FF0000"/>
                        </a:solidFill>
                      </a:endParaRPr>
                    </a:p>
                  </a:txBody>
                  <a:tcPr/>
                </a:tc>
                <a:tc>
                  <a:txBody>
                    <a:bodyPr/>
                    <a:lstStyle/>
                    <a:p>
                      <a:r>
                        <a:rPr lang="en-US" dirty="0" smtClean="0"/>
                        <a:t>54</a:t>
                      </a:r>
                      <a:endParaRPr lang="en-US" dirty="0"/>
                    </a:p>
                  </a:txBody>
                  <a:tcPr/>
                </a:tc>
                <a:tc>
                  <a:txBody>
                    <a:bodyPr/>
                    <a:lstStyle/>
                    <a:p>
                      <a:r>
                        <a:rPr lang="en-US" dirty="0" smtClean="0"/>
                        <a:t>24.5</a:t>
                      </a:r>
                      <a:endParaRPr lang="en-US" dirty="0"/>
                    </a:p>
                  </a:txBody>
                  <a:tcPr/>
                </a:tc>
                <a:tc>
                  <a:txBody>
                    <a:bodyPr/>
                    <a:lstStyle/>
                    <a:p>
                      <a:r>
                        <a:rPr lang="en-US" dirty="0" smtClean="0"/>
                        <a:t>1447 </a:t>
                      </a:r>
                      <a:endParaRPr lang="en-US" dirty="0"/>
                    </a:p>
                  </a:txBody>
                  <a:tcPr/>
                </a:tc>
              </a:tr>
              <a:tr h="390269">
                <a:tc>
                  <a:txBody>
                    <a:bodyPr/>
                    <a:lstStyle/>
                    <a:p>
                      <a:r>
                        <a:rPr lang="en-US" dirty="0" smtClean="0"/>
                        <a:t>Vowels -------</a:t>
                      </a:r>
                      <a:endParaRPr lang="en-US" dirty="0"/>
                    </a:p>
                  </a:txBody>
                  <a:tcPr/>
                </a:tc>
                <a:tc>
                  <a:txBody>
                    <a:bodyPr/>
                    <a:lstStyle/>
                    <a:p>
                      <a:r>
                        <a:rPr lang="en-US" b="1" dirty="0" smtClean="0">
                          <a:solidFill>
                            <a:srgbClr val="FF0000"/>
                          </a:solidFill>
                        </a:rPr>
                        <a:t>80.3</a:t>
                      </a:r>
                      <a:endParaRPr lang="en-US" b="1" dirty="0">
                        <a:solidFill>
                          <a:srgbClr val="FF0000"/>
                        </a:solidFill>
                      </a:endParaRPr>
                    </a:p>
                  </a:txBody>
                  <a:tcPr/>
                </a:tc>
                <a:tc>
                  <a:txBody>
                    <a:bodyPr/>
                    <a:lstStyle/>
                    <a:p>
                      <a:r>
                        <a:rPr lang="en-US" dirty="0" smtClean="0"/>
                        <a:t>546 </a:t>
                      </a:r>
                      <a:endParaRPr lang="en-US" dirty="0"/>
                    </a:p>
                  </a:txBody>
                  <a:tcPr/>
                </a:tc>
                <a:tc>
                  <a:txBody>
                    <a:bodyPr/>
                    <a:lstStyle/>
                    <a:p>
                      <a:r>
                        <a:rPr lang="en-US" b="1" dirty="0" smtClean="0">
                          <a:solidFill>
                            <a:srgbClr val="FF0000"/>
                          </a:solidFill>
                        </a:rPr>
                        <a:t>19.7</a:t>
                      </a:r>
                      <a:endParaRPr lang="en-US" b="1" dirty="0">
                        <a:solidFill>
                          <a:srgbClr val="FF0000"/>
                        </a:solidFill>
                      </a:endParaRPr>
                    </a:p>
                  </a:txBody>
                  <a:tcPr/>
                </a:tc>
                <a:tc>
                  <a:txBody>
                    <a:bodyPr/>
                    <a:lstStyle/>
                    <a:p>
                      <a:r>
                        <a:rPr lang="en-US" dirty="0" smtClean="0"/>
                        <a:t>134</a:t>
                      </a:r>
                      <a:endParaRPr lang="en-US" dirty="0"/>
                    </a:p>
                  </a:txBody>
                  <a:tcPr/>
                </a:tc>
                <a:tc>
                  <a:txBody>
                    <a:bodyPr/>
                    <a:lstStyle/>
                    <a:p>
                      <a:endParaRPr lang="en-US" dirty="0"/>
                    </a:p>
                  </a:txBody>
                  <a:tcPr/>
                </a:tc>
                <a:tc>
                  <a:txBody>
                    <a:bodyPr/>
                    <a:lstStyle/>
                    <a:p>
                      <a:endParaRPr lang="en-US" dirty="0"/>
                    </a:p>
                  </a:txBody>
                  <a:tcPr/>
                </a:tc>
              </a:tr>
              <a:tr h="390269">
                <a:tc>
                  <a:txBody>
                    <a:bodyPr/>
                    <a:lstStyle/>
                    <a:p>
                      <a:r>
                        <a:rPr lang="en-US" dirty="0" smtClean="0"/>
                        <a:t>Nasals ------</a:t>
                      </a:r>
                      <a:endParaRPr lang="en-US" dirty="0"/>
                    </a:p>
                  </a:txBody>
                  <a:tcPr/>
                </a:tc>
                <a:tc>
                  <a:txBody>
                    <a:bodyPr/>
                    <a:lstStyle/>
                    <a:p>
                      <a:r>
                        <a:rPr lang="en-US" b="1" dirty="0" smtClean="0">
                          <a:solidFill>
                            <a:srgbClr val="FF0000"/>
                          </a:solidFill>
                        </a:rPr>
                        <a:t>96.3 </a:t>
                      </a:r>
                      <a:endParaRPr lang="en-US" b="1" dirty="0">
                        <a:solidFill>
                          <a:srgbClr val="FF0000"/>
                        </a:solidFill>
                      </a:endParaRPr>
                    </a:p>
                  </a:txBody>
                  <a:tcPr/>
                </a:tc>
                <a:tc>
                  <a:txBody>
                    <a:bodyPr/>
                    <a:lstStyle/>
                    <a:p>
                      <a:r>
                        <a:rPr lang="en-US" dirty="0" smtClean="0"/>
                        <a:t>1421 </a:t>
                      </a:r>
                      <a:endParaRPr lang="en-US" dirty="0"/>
                    </a:p>
                  </a:txBody>
                  <a:tcPr/>
                </a:tc>
                <a:tc>
                  <a:txBody>
                    <a:bodyPr/>
                    <a:lstStyle/>
                    <a:p>
                      <a:r>
                        <a:rPr lang="en-US" b="1" dirty="0" smtClean="0">
                          <a:solidFill>
                            <a:srgbClr val="FF0000"/>
                          </a:solidFill>
                        </a:rPr>
                        <a:t>3.7</a:t>
                      </a:r>
                      <a:endParaRPr lang="en-US" b="1" dirty="0">
                        <a:solidFill>
                          <a:srgbClr val="FF0000"/>
                        </a:solidFill>
                      </a:endParaRPr>
                    </a:p>
                  </a:txBody>
                  <a:tcPr/>
                </a:tc>
                <a:tc>
                  <a:txBody>
                    <a:bodyPr/>
                    <a:lstStyle/>
                    <a:p>
                      <a:r>
                        <a:rPr lang="en-US" dirty="0" smtClean="0"/>
                        <a:t>55</a:t>
                      </a:r>
                      <a:endParaRPr lang="en-US" dirty="0"/>
                    </a:p>
                  </a:txBody>
                  <a:tcPr/>
                </a:tc>
                <a:tc>
                  <a:txBody>
                    <a:bodyPr/>
                    <a:lstStyle/>
                    <a:p>
                      <a:r>
                        <a:rPr lang="en-US" dirty="0" smtClean="0"/>
                        <a:t>24.9</a:t>
                      </a:r>
                      <a:endParaRPr lang="en-US" dirty="0"/>
                    </a:p>
                  </a:txBody>
                  <a:tcPr/>
                </a:tc>
                <a:tc>
                  <a:txBody>
                    <a:bodyPr/>
                    <a:lstStyle/>
                    <a:p>
                      <a:r>
                        <a:rPr lang="en-US" dirty="0" smtClean="0"/>
                        <a:t>1476 </a:t>
                      </a:r>
                      <a:endParaRPr lang="en-US" dirty="0"/>
                    </a:p>
                  </a:txBody>
                  <a:tcPr/>
                </a:tc>
              </a:tr>
            </a:tbl>
          </a:graphicData>
        </a:graphic>
      </p:graphicFrame>
      <p:sp>
        <p:nvSpPr>
          <p:cNvPr id="5" name="TextBox 4"/>
          <p:cNvSpPr txBox="1"/>
          <p:nvPr/>
        </p:nvSpPr>
        <p:spPr>
          <a:xfrm rot="10800000" flipV="1">
            <a:off x="428596" y="6219459"/>
            <a:ext cx="8358246" cy="646331"/>
          </a:xfrm>
          <a:prstGeom prst="rect">
            <a:avLst/>
          </a:prstGeom>
          <a:noFill/>
        </p:spPr>
        <p:txBody>
          <a:bodyPr wrap="square" rtlCol="0">
            <a:spAutoFit/>
          </a:bodyPr>
          <a:lstStyle/>
          <a:p>
            <a:r>
              <a:rPr lang="en-US" dirty="0" smtClean="0"/>
              <a:t>Phrases, pieces, </a:t>
            </a:r>
            <a:r>
              <a:rPr lang="en-US" dirty="0" smtClean="0"/>
              <a:t>olives, </a:t>
            </a:r>
            <a:r>
              <a:rPr lang="en-US" dirty="0" smtClean="0"/>
              <a:t>cliffs, beads, laptops, malls, </a:t>
            </a:r>
            <a:r>
              <a:rPr lang="en-US" dirty="0" smtClean="0"/>
              <a:t>aspirations.</a:t>
            </a:r>
            <a:endParaRPr lang="en-US" dirty="0" smtClean="0"/>
          </a:p>
          <a:p>
            <a:r>
              <a:rPr lang="en-US" dirty="0" smtClean="0"/>
              <a:t>*Stops: palatals such as [</a:t>
            </a:r>
            <a:r>
              <a:rPr lang="en-US" dirty="0" smtClean="0">
                <a:sym typeface="SILDoulosIPA"/>
              </a:rPr>
              <a:t>]</a:t>
            </a:r>
            <a:r>
              <a:rPr lang="en-US" dirty="0" smtClean="0"/>
              <a:t> and [</a:t>
            </a:r>
            <a:r>
              <a:rPr lang="en-US" dirty="0" smtClean="0">
                <a:sym typeface="SILDoulosIPA"/>
              </a:rPr>
              <a:t>]</a:t>
            </a:r>
            <a:r>
              <a:rPr lang="en-US" dirty="0" smtClean="0"/>
              <a:t> </a:t>
            </a:r>
            <a:r>
              <a:rPr lang="en-US" dirty="0" smtClean="0"/>
              <a:t>are </a:t>
            </a:r>
            <a:r>
              <a:rPr lang="en-US" dirty="0" smtClean="0"/>
              <a:t>included in the category of stops.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42852"/>
          </a:xfrm>
        </p:spPr>
        <p:txBody>
          <a:bodyPr/>
          <a:lstStyle/>
          <a:p>
            <a:r>
              <a:rPr lang="en-US" sz="1600" dirty="0" smtClean="0"/>
              <a:t>Voicing %</a:t>
            </a:r>
            <a:r>
              <a:rPr lang="en-US" sz="1600" dirty="0" smtClean="0"/>
              <a:t> as a </a:t>
            </a:r>
            <a:r>
              <a:rPr lang="en-US" sz="1600" dirty="0" smtClean="0"/>
              <a:t>function of the following  and preceding contexts</a:t>
            </a:r>
            <a:endParaRPr lang="en-US" sz="1600" dirty="0"/>
          </a:p>
        </p:txBody>
      </p:sp>
      <p:graphicFrame>
        <p:nvGraphicFramePr>
          <p:cNvPr id="4" name="Content Placeholder 3"/>
          <p:cNvGraphicFramePr>
            <a:graphicFrameLocks noGrp="1"/>
          </p:cNvGraphicFramePr>
          <p:nvPr>
            <p:ph idx="1"/>
          </p:nvPr>
        </p:nvGraphicFramePr>
        <p:xfrm>
          <a:off x="-1" y="214295"/>
          <a:ext cx="9144000" cy="6474941"/>
        </p:xfrm>
        <a:graphic>
          <a:graphicData uri="http://schemas.openxmlformats.org/drawingml/2006/table">
            <a:tbl>
              <a:tblPr firstRow="1" bandRow="1">
                <a:tableStyleId>{5C22544A-7EE6-4342-B048-85BDC9FD1C3A}</a:tableStyleId>
              </a:tblPr>
              <a:tblGrid>
                <a:gridCol w="1295400"/>
                <a:gridCol w="1447800"/>
                <a:gridCol w="609601"/>
                <a:gridCol w="685800"/>
                <a:gridCol w="685800"/>
                <a:gridCol w="838200"/>
                <a:gridCol w="990600"/>
                <a:gridCol w="990600"/>
                <a:gridCol w="762000"/>
                <a:gridCol w="838199"/>
              </a:tblGrid>
              <a:tr h="397840">
                <a:tc gridSpan="2">
                  <a:txBody>
                    <a:bodyPr/>
                    <a:lstStyle/>
                    <a:p>
                      <a:r>
                        <a:rPr lang="en-US" dirty="0" smtClean="0"/>
                        <a:t>Grammatical contexts</a:t>
                      </a:r>
                      <a:endParaRPr lang="en-US" dirty="0"/>
                    </a:p>
                  </a:txBody>
                  <a:tcPr/>
                </a:tc>
                <a:tc hMerge="1">
                  <a:txBody>
                    <a:bodyPr/>
                    <a:lstStyle/>
                    <a:p>
                      <a:endParaRPr lang="en-US" dirty="0"/>
                    </a:p>
                  </a:txBody>
                  <a:tcPr/>
                </a:tc>
                <a:tc gridSpan="4">
                  <a:txBody>
                    <a:bodyPr/>
                    <a:lstStyle/>
                    <a:p>
                      <a:r>
                        <a:rPr lang="en-US" baseline="0" dirty="0" smtClean="0"/>
                        <a:t>---Voiced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r>
                        <a:rPr lang="en-US" dirty="0" smtClean="0"/>
                        <a:t>Voiced</a:t>
                      </a:r>
                      <a:r>
                        <a:rPr lang="en-US" baseline="0" dirty="0" smtClean="0"/>
                        <a:t> ---</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33707">
                <a:tc>
                  <a:txBody>
                    <a:bodyPr/>
                    <a:lstStyle/>
                    <a:p>
                      <a:endParaRPr lang="en-US" dirty="0"/>
                    </a:p>
                  </a:txBody>
                  <a:tcPr/>
                </a:tc>
                <a:tc>
                  <a:txBody>
                    <a:bodyPr/>
                    <a:lstStyle/>
                    <a:p>
                      <a:endParaRPr lang="en-US" dirty="0"/>
                    </a:p>
                  </a:txBody>
                  <a:tcPr/>
                </a:tc>
                <a:tc>
                  <a:txBody>
                    <a:bodyPr/>
                    <a:lstStyle/>
                    <a:p>
                      <a:r>
                        <a:rPr lang="en-US" dirty="0" smtClean="0"/>
                        <a:t>[s]</a:t>
                      </a:r>
                      <a:endParaRPr lang="en-US" dirty="0"/>
                    </a:p>
                  </a:txBody>
                  <a:tcPr/>
                </a:tc>
                <a:tc>
                  <a:txBody>
                    <a:bodyPr/>
                    <a:lstStyle/>
                    <a:p>
                      <a:endParaRPr lang="en-US" dirty="0"/>
                    </a:p>
                  </a:txBody>
                  <a:tcPr/>
                </a:tc>
                <a:tc>
                  <a:txBody>
                    <a:bodyPr/>
                    <a:lstStyle/>
                    <a:p>
                      <a:r>
                        <a:rPr lang="en-US" dirty="0" smtClean="0"/>
                        <a:t>[z]</a:t>
                      </a:r>
                      <a:endParaRPr lang="en-US" dirty="0"/>
                    </a:p>
                  </a:txBody>
                  <a:tcPr/>
                </a:tc>
                <a:tc>
                  <a:txBody>
                    <a:bodyPr/>
                    <a:lstStyle/>
                    <a:p>
                      <a:endParaRPr lang="en-US" dirty="0"/>
                    </a:p>
                  </a:txBody>
                  <a:tcPr/>
                </a:tc>
                <a:tc>
                  <a:txBody>
                    <a:bodyPr/>
                    <a:lstStyle/>
                    <a:p>
                      <a:r>
                        <a:rPr lang="en-US" dirty="0" smtClean="0"/>
                        <a:t>[s]</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[z]</a:t>
                      </a:r>
                    </a:p>
                    <a:p>
                      <a:endParaRPr lang="en-US" dirty="0"/>
                    </a:p>
                  </a:txBody>
                  <a:tcPr/>
                </a:tc>
                <a:tc>
                  <a:txBody>
                    <a:bodyPr/>
                    <a:lstStyle/>
                    <a:p>
                      <a:endParaRPr lang="en-US" dirty="0"/>
                    </a:p>
                  </a:txBody>
                  <a:tcPr/>
                </a:tc>
              </a:tr>
              <a:tr h="362118">
                <a:tc>
                  <a:txBody>
                    <a:bodyPr/>
                    <a:lstStyle/>
                    <a:p>
                      <a:endParaRPr lang="en-US" dirty="0"/>
                    </a:p>
                  </a:txBody>
                  <a:tcPr/>
                </a:tc>
                <a:tc>
                  <a:txBody>
                    <a:bodyPr/>
                    <a:lstStyle/>
                    <a:p>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r>
              <a:tr h="545972">
                <a:tc>
                  <a:txBody>
                    <a:bodyPr/>
                    <a:lstStyle/>
                    <a:p>
                      <a:r>
                        <a:rPr lang="en-US" dirty="0" smtClean="0"/>
                        <a:t>Plurals </a:t>
                      </a:r>
                      <a:endParaRPr lang="en-US" dirty="0"/>
                    </a:p>
                  </a:txBody>
                  <a:tcPr/>
                </a:tc>
                <a:tc>
                  <a:txBody>
                    <a:bodyPr/>
                    <a:lstStyle/>
                    <a:p>
                      <a:r>
                        <a:rPr lang="en-US" dirty="0" smtClean="0"/>
                        <a:t>-----</a:t>
                      </a:r>
                      <a:r>
                        <a:rPr lang="en-US" baseline="0" dirty="0" smtClean="0"/>
                        <a:t> </a:t>
                      </a:r>
                      <a:r>
                        <a:rPr lang="en-US" dirty="0" smtClean="0"/>
                        <a:t>+Voice</a:t>
                      </a:r>
                      <a:endParaRPr lang="en-US" dirty="0"/>
                    </a:p>
                  </a:txBody>
                  <a:tcPr/>
                </a:tc>
                <a:tc>
                  <a:txBody>
                    <a:bodyPr/>
                    <a:lstStyle/>
                    <a:p>
                      <a:r>
                        <a:rPr lang="en-US" b="1" dirty="0" smtClean="0">
                          <a:solidFill>
                            <a:srgbClr val="FF0000"/>
                          </a:solidFill>
                        </a:rPr>
                        <a:t>79</a:t>
                      </a:r>
                      <a:endParaRPr lang="en-US" b="1" dirty="0">
                        <a:solidFill>
                          <a:srgbClr val="FF0000"/>
                        </a:solidFill>
                      </a:endParaRPr>
                    </a:p>
                  </a:txBody>
                  <a:tcPr/>
                </a:tc>
                <a:tc>
                  <a:txBody>
                    <a:bodyPr/>
                    <a:lstStyle/>
                    <a:p>
                      <a:r>
                        <a:rPr lang="en-US" dirty="0" smtClean="0"/>
                        <a:t>1131</a:t>
                      </a:r>
                      <a:endParaRPr lang="en-US" dirty="0"/>
                    </a:p>
                  </a:txBody>
                  <a:tcPr/>
                </a:tc>
                <a:tc>
                  <a:txBody>
                    <a:bodyPr/>
                    <a:lstStyle/>
                    <a:p>
                      <a:r>
                        <a:rPr lang="en-US" b="1" dirty="0" smtClean="0">
                          <a:solidFill>
                            <a:srgbClr val="FF0000"/>
                          </a:solidFill>
                        </a:rPr>
                        <a:t>21</a:t>
                      </a:r>
                      <a:endParaRPr lang="en-US" b="1" dirty="0">
                        <a:solidFill>
                          <a:srgbClr val="FF0000"/>
                        </a:solidFill>
                      </a:endParaRPr>
                    </a:p>
                  </a:txBody>
                  <a:tcPr/>
                </a:tc>
                <a:tc>
                  <a:txBody>
                    <a:bodyPr/>
                    <a:lstStyle/>
                    <a:p>
                      <a:r>
                        <a:rPr lang="en-US" dirty="0" smtClean="0"/>
                        <a:t>293 </a:t>
                      </a:r>
                      <a:endParaRPr lang="en-US" dirty="0"/>
                    </a:p>
                  </a:txBody>
                  <a:tcPr/>
                </a:tc>
                <a:tc>
                  <a:txBody>
                    <a:bodyPr/>
                    <a:lstStyle/>
                    <a:p>
                      <a:r>
                        <a:rPr lang="en-US" b="1" dirty="0" smtClean="0">
                          <a:solidFill>
                            <a:srgbClr val="0070C0"/>
                          </a:solidFill>
                        </a:rPr>
                        <a:t>93</a:t>
                      </a:r>
                      <a:endParaRPr lang="en-US" b="1" dirty="0">
                        <a:solidFill>
                          <a:srgbClr val="0070C0"/>
                        </a:solidFill>
                      </a:endParaRPr>
                    </a:p>
                  </a:txBody>
                  <a:tcPr/>
                </a:tc>
                <a:tc>
                  <a:txBody>
                    <a:bodyPr/>
                    <a:lstStyle/>
                    <a:p>
                      <a:r>
                        <a:rPr lang="en-US" dirty="0" smtClean="0"/>
                        <a:t>4281 </a:t>
                      </a:r>
                      <a:endParaRPr lang="en-US" dirty="0"/>
                    </a:p>
                  </a:txBody>
                  <a:tcPr/>
                </a:tc>
                <a:tc>
                  <a:txBody>
                    <a:bodyPr/>
                    <a:lstStyle/>
                    <a:p>
                      <a:r>
                        <a:rPr lang="en-US" b="1" dirty="0" smtClean="0">
                          <a:solidFill>
                            <a:srgbClr val="0070C0"/>
                          </a:solidFill>
                        </a:rPr>
                        <a:t>7</a:t>
                      </a:r>
                      <a:endParaRPr lang="en-US" b="1" dirty="0">
                        <a:solidFill>
                          <a:srgbClr val="0070C0"/>
                        </a:solidFill>
                      </a:endParaRPr>
                    </a:p>
                  </a:txBody>
                  <a:tcPr/>
                </a:tc>
                <a:tc>
                  <a:txBody>
                    <a:bodyPr/>
                    <a:lstStyle/>
                    <a:p>
                      <a:r>
                        <a:rPr lang="en-US" dirty="0" smtClean="0"/>
                        <a:t>326</a:t>
                      </a:r>
                      <a:endParaRPr lang="en-US" dirty="0"/>
                    </a:p>
                  </a:txBody>
                  <a:tcPr/>
                </a:tc>
              </a:tr>
              <a:tr h="413157">
                <a:tc>
                  <a:txBody>
                    <a:bodyPr/>
                    <a:lstStyle/>
                    <a:p>
                      <a:endParaRPr lang="en-US" dirty="0"/>
                    </a:p>
                  </a:txBody>
                  <a:tcPr/>
                </a:tc>
                <a:tc>
                  <a:txBody>
                    <a:bodyPr/>
                    <a:lstStyle/>
                    <a:p>
                      <a:r>
                        <a:rPr lang="en-US" dirty="0" smtClean="0"/>
                        <a:t>-----</a:t>
                      </a:r>
                      <a:r>
                        <a:rPr lang="en-US" baseline="0" dirty="0" smtClean="0"/>
                        <a:t> -Voice </a:t>
                      </a:r>
                      <a:endParaRPr lang="en-US" dirty="0"/>
                    </a:p>
                  </a:txBody>
                  <a:tcPr/>
                </a:tc>
                <a:tc>
                  <a:txBody>
                    <a:bodyPr/>
                    <a:lstStyle/>
                    <a:p>
                      <a:r>
                        <a:rPr lang="en-US" dirty="0" smtClean="0"/>
                        <a:t>96</a:t>
                      </a:r>
                      <a:endParaRPr lang="en-US" dirty="0"/>
                    </a:p>
                  </a:txBody>
                  <a:tcPr/>
                </a:tc>
                <a:tc>
                  <a:txBody>
                    <a:bodyPr/>
                    <a:lstStyle/>
                    <a:p>
                      <a:r>
                        <a:rPr lang="en-US" dirty="0" smtClean="0"/>
                        <a:t>630 </a:t>
                      </a:r>
                      <a:endParaRPr lang="en-US" dirty="0"/>
                    </a:p>
                  </a:txBody>
                  <a:tcPr/>
                </a:tc>
                <a:tc>
                  <a:txBody>
                    <a:bodyPr/>
                    <a:lstStyle/>
                    <a:p>
                      <a:r>
                        <a:rPr lang="en-US" dirty="0" smtClean="0"/>
                        <a:t>4</a:t>
                      </a:r>
                      <a:endParaRPr lang="en-US" dirty="0"/>
                    </a:p>
                  </a:txBody>
                  <a:tcPr/>
                </a:tc>
                <a:tc>
                  <a:txBody>
                    <a:bodyPr/>
                    <a:lstStyle/>
                    <a:p>
                      <a:r>
                        <a:rPr lang="en-US" dirty="0" smtClean="0"/>
                        <a:t>25 </a:t>
                      </a:r>
                      <a:endParaRPr lang="en-US" dirty="0"/>
                    </a:p>
                  </a:txBody>
                  <a:tcPr/>
                </a:tc>
                <a:tc>
                  <a:txBody>
                    <a:bodyPr/>
                    <a:lstStyle/>
                    <a:p>
                      <a:r>
                        <a:rPr lang="en-US" dirty="0" smtClean="0"/>
                        <a:t>98</a:t>
                      </a:r>
                      <a:endParaRPr lang="en-US" dirty="0"/>
                    </a:p>
                  </a:txBody>
                  <a:tcPr/>
                </a:tc>
                <a:tc>
                  <a:txBody>
                    <a:bodyPr/>
                    <a:lstStyle/>
                    <a:p>
                      <a:r>
                        <a:rPr lang="en-US" dirty="0" smtClean="0"/>
                        <a:t>1395</a:t>
                      </a:r>
                      <a:endParaRPr lang="en-US" dirty="0"/>
                    </a:p>
                  </a:txBody>
                  <a:tcPr/>
                </a:tc>
                <a:tc>
                  <a:txBody>
                    <a:bodyPr/>
                    <a:lstStyle/>
                    <a:p>
                      <a:r>
                        <a:rPr lang="en-US" dirty="0" smtClean="0"/>
                        <a:t>2</a:t>
                      </a:r>
                      <a:endParaRPr lang="en-US" dirty="0"/>
                    </a:p>
                  </a:txBody>
                  <a:tcPr/>
                </a:tc>
                <a:tc>
                  <a:txBody>
                    <a:bodyPr/>
                    <a:lstStyle/>
                    <a:p>
                      <a:r>
                        <a:rPr lang="en-US" dirty="0" smtClean="0"/>
                        <a:t>23 </a:t>
                      </a:r>
                      <a:endParaRPr lang="en-US" dirty="0"/>
                    </a:p>
                  </a:txBody>
                  <a:tcPr/>
                </a:tc>
              </a:tr>
              <a:tr h="633707">
                <a:tc>
                  <a:txBody>
                    <a:bodyPr/>
                    <a:lstStyle/>
                    <a:p>
                      <a:r>
                        <a:rPr lang="en-US" dirty="0" smtClean="0"/>
                        <a:t>3</a:t>
                      </a:r>
                      <a:r>
                        <a:rPr lang="en-US" baseline="30000" dirty="0" smtClean="0"/>
                        <a:t>rd</a:t>
                      </a:r>
                      <a:r>
                        <a:rPr lang="en-US" dirty="0" smtClean="0"/>
                        <a:t> person singular</a:t>
                      </a:r>
                      <a:endParaRPr lang="en-US" dirty="0"/>
                    </a:p>
                  </a:txBody>
                  <a:tcPr/>
                </a:tc>
                <a:tc>
                  <a:txBody>
                    <a:bodyPr/>
                    <a:lstStyle/>
                    <a:p>
                      <a:r>
                        <a:rPr lang="en-US" dirty="0" smtClean="0"/>
                        <a:t>-----</a:t>
                      </a:r>
                      <a:r>
                        <a:rPr lang="en-US" baseline="0" dirty="0" smtClean="0"/>
                        <a:t> </a:t>
                      </a:r>
                      <a:r>
                        <a:rPr lang="en-US" dirty="0" smtClean="0"/>
                        <a:t>+Voice</a:t>
                      </a:r>
                      <a:endParaRPr lang="en-US" dirty="0"/>
                    </a:p>
                  </a:txBody>
                  <a:tcPr/>
                </a:tc>
                <a:tc>
                  <a:txBody>
                    <a:bodyPr/>
                    <a:lstStyle/>
                    <a:p>
                      <a:r>
                        <a:rPr lang="en-US" b="1" dirty="0" smtClean="0">
                          <a:solidFill>
                            <a:srgbClr val="FF0000"/>
                          </a:solidFill>
                        </a:rPr>
                        <a:t>94</a:t>
                      </a:r>
                      <a:endParaRPr lang="en-US" b="1" dirty="0">
                        <a:solidFill>
                          <a:srgbClr val="FF0000"/>
                        </a:solidFill>
                      </a:endParaRPr>
                    </a:p>
                  </a:txBody>
                  <a:tcPr/>
                </a:tc>
                <a:tc>
                  <a:txBody>
                    <a:bodyPr/>
                    <a:lstStyle/>
                    <a:p>
                      <a:r>
                        <a:rPr lang="en-US" dirty="0" smtClean="0"/>
                        <a:t>89</a:t>
                      </a:r>
                      <a:endParaRPr lang="en-US" dirty="0"/>
                    </a:p>
                  </a:txBody>
                  <a:tcPr/>
                </a:tc>
                <a:tc>
                  <a:txBody>
                    <a:bodyPr/>
                    <a:lstStyle/>
                    <a:p>
                      <a:r>
                        <a:rPr lang="en-US" b="1" dirty="0" smtClean="0">
                          <a:solidFill>
                            <a:srgbClr val="FF0000"/>
                          </a:solidFill>
                        </a:rPr>
                        <a:t>6</a:t>
                      </a:r>
                      <a:endParaRPr lang="en-US" b="1" dirty="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6</a:t>
                      </a:r>
                    </a:p>
                    <a:p>
                      <a:endParaRPr lang="en-US" dirty="0"/>
                    </a:p>
                  </a:txBody>
                  <a:tcPr/>
                </a:tc>
                <a:tc>
                  <a:txBody>
                    <a:bodyPr/>
                    <a:lstStyle/>
                    <a:p>
                      <a:r>
                        <a:rPr lang="en-US" b="1" dirty="0" smtClean="0">
                          <a:solidFill>
                            <a:srgbClr val="0070C0"/>
                          </a:solidFill>
                        </a:rPr>
                        <a:t>91</a:t>
                      </a:r>
                      <a:endParaRPr lang="en-US" b="1" dirty="0">
                        <a:solidFill>
                          <a:srgbClr val="0070C0"/>
                        </a:solidFill>
                      </a:endParaRPr>
                    </a:p>
                  </a:txBody>
                  <a:tcPr/>
                </a:tc>
                <a:tc>
                  <a:txBody>
                    <a:bodyPr/>
                    <a:lstStyle/>
                    <a:p>
                      <a:r>
                        <a:rPr lang="en-US" dirty="0" smtClean="0"/>
                        <a:t>87 </a:t>
                      </a:r>
                      <a:endParaRPr lang="en-US" dirty="0"/>
                    </a:p>
                  </a:txBody>
                  <a:tcPr/>
                </a:tc>
                <a:tc>
                  <a:txBody>
                    <a:bodyPr/>
                    <a:lstStyle/>
                    <a:p>
                      <a:r>
                        <a:rPr lang="en-US" b="1" dirty="0" smtClean="0">
                          <a:solidFill>
                            <a:srgbClr val="0070C0"/>
                          </a:solidFill>
                        </a:rPr>
                        <a:t>9</a:t>
                      </a:r>
                      <a:endParaRPr lang="en-US"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a:t>
                      </a:r>
                    </a:p>
                  </a:txBody>
                  <a:tcPr/>
                </a:tc>
              </a:tr>
              <a:tr h="633707">
                <a:tc>
                  <a:txBody>
                    <a:bodyPr/>
                    <a:lstStyle/>
                    <a:p>
                      <a:endParaRPr lang="en-US" dirty="0"/>
                    </a:p>
                  </a:txBody>
                  <a:tcPr/>
                </a:tc>
                <a:tc>
                  <a:txBody>
                    <a:bodyPr/>
                    <a:lstStyle/>
                    <a:p>
                      <a:r>
                        <a:rPr lang="en-US" dirty="0" smtClean="0"/>
                        <a:t>-----</a:t>
                      </a:r>
                      <a:r>
                        <a:rPr lang="en-US" baseline="0" dirty="0" smtClean="0"/>
                        <a:t> -Voice </a:t>
                      </a:r>
                      <a:endParaRPr lang="en-US" dirty="0"/>
                    </a:p>
                  </a:txBody>
                  <a:tcPr/>
                </a:tc>
                <a:tc>
                  <a:txBody>
                    <a:bodyPr/>
                    <a:lstStyle/>
                    <a:p>
                      <a:r>
                        <a:rPr lang="en-US" dirty="0" smtClean="0"/>
                        <a:t>97</a:t>
                      </a:r>
                      <a:endParaRPr lang="en-US" dirty="0"/>
                    </a:p>
                  </a:txBody>
                  <a:tcPr/>
                </a:tc>
                <a:tc>
                  <a:txBody>
                    <a:bodyPr/>
                    <a:lstStyle/>
                    <a:p>
                      <a:r>
                        <a:rPr lang="en-US" dirty="0" smtClean="0"/>
                        <a:t>106 </a:t>
                      </a:r>
                      <a:endParaRPr lang="en-US" dirty="0"/>
                    </a:p>
                  </a:txBody>
                  <a:tcPr/>
                </a:tc>
                <a:tc>
                  <a:txBody>
                    <a:bodyPr/>
                    <a:lstStyle/>
                    <a:p>
                      <a:r>
                        <a:rPr lang="en-US" dirty="0" smtClean="0"/>
                        <a:t>3</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a:t>
                      </a:r>
                    </a:p>
                    <a:p>
                      <a:endParaRPr lang="en-US" dirty="0"/>
                    </a:p>
                  </a:txBody>
                  <a:tcPr/>
                </a:tc>
                <a:tc>
                  <a:txBody>
                    <a:bodyPr/>
                    <a:lstStyle/>
                    <a:p>
                      <a:r>
                        <a:rPr lang="en-US" b="0" dirty="0" smtClean="0">
                          <a:solidFill>
                            <a:schemeClr val="tx1"/>
                          </a:solidFill>
                        </a:rPr>
                        <a:t>95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76 </a:t>
                      </a:r>
                    </a:p>
                  </a:txBody>
                  <a:tcPr/>
                </a:tc>
                <a:tc>
                  <a:txBody>
                    <a:bodyPr/>
                    <a:lstStyle/>
                    <a:p>
                      <a:r>
                        <a:rPr lang="en-US" b="0" dirty="0" smtClean="0">
                          <a:solidFill>
                            <a:schemeClr val="tx1"/>
                          </a:solidFill>
                        </a:rPr>
                        <a:t>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4  </a:t>
                      </a:r>
                    </a:p>
                  </a:txBody>
                  <a:tcPr/>
                </a:tc>
              </a:tr>
              <a:tr h="545972">
                <a:tc>
                  <a:txBody>
                    <a:bodyPr/>
                    <a:lstStyle/>
                    <a:p>
                      <a:r>
                        <a:rPr lang="en-US" dirty="0" smtClean="0"/>
                        <a:t>possessives</a:t>
                      </a:r>
                      <a:endParaRPr lang="en-US" dirty="0"/>
                    </a:p>
                  </a:txBody>
                  <a:tcPr/>
                </a:tc>
                <a:tc>
                  <a:txBody>
                    <a:bodyPr/>
                    <a:lstStyle/>
                    <a:p>
                      <a:r>
                        <a:rPr lang="en-US" dirty="0" smtClean="0"/>
                        <a:t>-----</a:t>
                      </a:r>
                      <a:r>
                        <a:rPr lang="en-US" baseline="0" dirty="0" smtClean="0"/>
                        <a:t> </a:t>
                      </a:r>
                      <a:r>
                        <a:rPr lang="en-US" dirty="0" smtClean="0"/>
                        <a:t>+Voice</a:t>
                      </a:r>
                      <a:endParaRPr lang="en-US" dirty="0"/>
                    </a:p>
                  </a:txBody>
                  <a:tcPr/>
                </a:tc>
                <a:tc>
                  <a:txBody>
                    <a:bodyPr/>
                    <a:lstStyle/>
                    <a:p>
                      <a:r>
                        <a:rPr lang="en-US" b="1" dirty="0" smtClean="0">
                          <a:solidFill>
                            <a:srgbClr val="FF0000"/>
                          </a:solidFill>
                        </a:rPr>
                        <a:t>85</a:t>
                      </a:r>
                      <a:endParaRPr lang="en-US" b="1" dirty="0">
                        <a:solidFill>
                          <a:srgbClr val="FF0000"/>
                        </a:solidFill>
                      </a:endParaRPr>
                    </a:p>
                  </a:txBody>
                  <a:tcPr/>
                </a:tc>
                <a:tc>
                  <a:txBody>
                    <a:bodyPr/>
                    <a:lstStyle/>
                    <a:p>
                      <a:r>
                        <a:rPr lang="en-US" dirty="0" smtClean="0"/>
                        <a:t>147 </a:t>
                      </a:r>
                      <a:endParaRPr lang="en-US" dirty="0"/>
                    </a:p>
                  </a:txBody>
                  <a:tcPr/>
                </a:tc>
                <a:tc>
                  <a:txBody>
                    <a:bodyPr/>
                    <a:lstStyle/>
                    <a:p>
                      <a:r>
                        <a:rPr lang="en-US" b="1" dirty="0" smtClean="0">
                          <a:solidFill>
                            <a:srgbClr val="FF0000"/>
                          </a:solidFill>
                        </a:rPr>
                        <a:t>15</a:t>
                      </a:r>
                      <a:endParaRPr lang="en-US" b="1" dirty="0">
                        <a:solidFill>
                          <a:srgbClr val="FF0000"/>
                        </a:solidFill>
                      </a:endParaRPr>
                    </a:p>
                  </a:txBody>
                  <a:tcPr/>
                </a:tc>
                <a:tc>
                  <a:txBody>
                    <a:bodyPr/>
                    <a:lstStyle/>
                    <a:p>
                      <a:r>
                        <a:rPr lang="en-US" dirty="0" smtClean="0"/>
                        <a:t>25 </a:t>
                      </a:r>
                      <a:endParaRPr lang="en-US" dirty="0"/>
                    </a:p>
                  </a:txBody>
                  <a:tcPr/>
                </a:tc>
                <a:tc>
                  <a:txBody>
                    <a:bodyPr/>
                    <a:lstStyle/>
                    <a:p>
                      <a:r>
                        <a:rPr lang="en-US" b="1" dirty="0" smtClean="0">
                          <a:solidFill>
                            <a:srgbClr val="0070C0"/>
                          </a:solidFill>
                        </a:rPr>
                        <a:t>91</a:t>
                      </a:r>
                      <a:endParaRPr lang="en-US"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210 </a:t>
                      </a:r>
                    </a:p>
                  </a:txBody>
                  <a:tcPr/>
                </a:tc>
                <a:tc>
                  <a:txBody>
                    <a:bodyPr/>
                    <a:lstStyle/>
                    <a:p>
                      <a:r>
                        <a:rPr lang="en-US" b="1" dirty="0" smtClean="0">
                          <a:solidFill>
                            <a:srgbClr val="0070C0"/>
                          </a:solidFill>
                        </a:rPr>
                        <a:t>9</a:t>
                      </a:r>
                      <a:endParaRPr lang="en-US"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22  </a:t>
                      </a:r>
                    </a:p>
                  </a:txBody>
                  <a:tcPr/>
                </a:tc>
              </a:tr>
              <a:tr h="633707">
                <a:tc>
                  <a:txBody>
                    <a:bodyPr/>
                    <a:lstStyle/>
                    <a:p>
                      <a:endParaRPr lang="en-US" dirty="0"/>
                    </a:p>
                  </a:txBody>
                  <a:tcPr/>
                </a:tc>
                <a:tc>
                  <a:txBody>
                    <a:bodyPr/>
                    <a:lstStyle/>
                    <a:p>
                      <a:r>
                        <a:rPr lang="en-US" dirty="0" smtClean="0"/>
                        <a:t>-----</a:t>
                      </a:r>
                      <a:r>
                        <a:rPr lang="en-US" baseline="0" dirty="0" smtClean="0"/>
                        <a:t> -Voice </a:t>
                      </a:r>
                      <a:endParaRPr lang="en-US" dirty="0"/>
                    </a:p>
                  </a:txBody>
                  <a:tcPr/>
                </a:tc>
                <a:tc>
                  <a:txBody>
                    <a:bodyPr/>
                    <a:lstStyle/>
                    <a:p>
                      <a:r>
                        <a:rPr lang="en-US" dirty="0" smtClean="0"/>
                        <a:t>100</a:t>
                      </a:r>
                      <a:endParaRPr lang="en-US" dirty="0"/>
                    </a:p>
                  </a:txBody>
                  <a:tcPr/>
                </a:tc>
                <a:tc>
                  <a:txBody>
                    <a:bodyPr/>
                    <a:lstStyle/>
                    <a:p>
                      <a:r>
                        <a:rPr lang="en-US" dirty="0" smtClean="0"/>
                        <a:t>133 </a:t>
                      </a:r>
                      <a:endParaRPr lang="en-US" dirty="0"/>
                    </a:p>
                  </a:txBody>
                  <a:tcPr/>
                </a:tc>
                <a:tc>
                  <a:txBody>
                    <a:bodyPr/>
                    <a:lstStyle/>
                    <a:p>
                      <a:r>
                        <a:rPr lang="en-US" dirty="0" smtClean="0"/>
                        <a:t>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a:t>
                      </a:r>
                    </a:p>
                    <a:p>
                      <a:endParaRPr lang="en-US" dirty="0"/>
                    </a:p>
                  </a:txBody>
                  <a:tcPr/>
                </a:tc>
                <a:tc>
                  <a:txBody>
                    <a:bodyPr/>
                    <a:lstStyle/>
                    <a:p>
                      <a:r>
                        <a:rPr lang="en-US" b="0" dirty="0" smtClean="0">
                          <a:solidFill>
                            <a:schemeClr val="tx1"/>
                          </a:solidFill>
                        </a:rPr>
                        <a:t>95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76 </a:t>
                      </a:r>
                    </a:p>
                  </a:txBody>
                  <a:tcPr/>
                </a:tc>
                <a:tc>
                  <a:txBody>
                    <a:bodyPr/>
                    <a:lstStyle/>
                    <a:p>
                      <a:r>
                        <a:rPr lang="en-US" b="0" dirty="0" smtClean="0">
                          <a:solidFill>
                            <a:schemeClr val="tx1"/>
                          </a:solidFill>
                        </a:rPr>
                        <a:t>5</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4  </a:t>
                      </a:r>
                    </a:p>
                  </a:txBody>
                  <a:tcPr/>
                </a:tc>
              </a:tr>
              <a:tr h="633707">
                <a:tc>
                  <a:txBody>
                    <a:bodyPr/>
                    <a:lstStyle/>
                    <a:p>
                      <a:r>
                        <a:rPr lang="en-US" dirty="0" smtClean="0"/>
                        <a:t>Word internal</a:t>
                      </a:r>
                      <a:endParaRPr lang="en-US" dirty="0"/>
                    </a:p>
                  </a:txBody>
                  <a:tcPr/>
                </a:tc>
                <a:tc>
                  <a:txBody>
                    <a:bodyPr/>
                    <a:lstStyle/>
                    <a:p>
                      <a:r>
                        <a:rPr lang="en-US" dirty="0" smtClean="0"/>
                        <a:t>-----</a:t>
                      </a:r>
                      <a:r>
                        <a:rPr lang="en-US" baseline="0" dirty="0" smtClean="0"/>
                        <a:t> </a:t>
                      </a:r>
                      <a:r>
                        <a:rPr lang="en-US" dirty="0" smtClean="0"/>
                        <a:t>+Voice</a:t>
                      </a:r>
                      <a:endParaRPr lang="en-US" dirty="0"/>
                    </a:p>
                  </a:txBody>
                  <a:tcPr/>
                </a:tc>
                <a:tc>
                  <a:txBody>
                    <a:bodyPr/>
                    <a:lstStyle/>
                    <a:p>
                      <a:r>
                        <a:rPr lang="en-US" b="1" dirty="0" smtClean="0">
                          <a:solidFill>
                            <a:srgbClr val="FF0000"/>
                          </a:solidFill>
                        </a:rPr>
                        <a:t>74</a:t>
                      </a:r>
                      <a:endParaRPr lang="en-US" b="1" dirty="0">
                        <a:solidFill>
                          <a:srgbClr val="FF0000"/>
                        </a:solidFill>
                      </a:endParaRPr>
                    </a:p>
                  </a:txBody>
                  <a:tcPr/>
                </a:tc>
                <a:tc>
                  <a:txBody>
                    <a:bodyPr/>
                    <a:lstStyle/>
                    <a:p>
                      <a:r>
                        <a:rPr lang="en-US" dirty="0" smtClean="0"/>
                        <a:t>31</a:t>
                      </a:r>
                      <a:endParaRPr lang="en-US" dirty="0"/>
                    </a:p>
                  </a:txBody>
                  <a:tcPr/>
                </a:tc>
                <a:tc>
                  <a:txBody>
                    <a:bodyPr/>
                    <a:lstStyle/>
                    <a:p>
                      <a:r>
                        <a:rPr lang="en-US" b="1" dirty="0" smtClean="0">
                          <a:solidFill>
                            <a:srgbClr val="FF0000"/>
                          </a:solidFill>
                        </a:rPr>
                        <a:t>26</a:t>
                      </a:r>
                      <a:endParaRPr lang="en-US" b="1" dirty="0">
                        <a:solidFill>
                          <a:srgbClr val="FF0000"/>
                        </a:solidFill>
                      </a:endParaRPr>
                    </a:p>
                  </a:txBody>
                  <a:tcPr/>
                </a:tc>
                <a:tc>
                  <a:txBody>
                    <a:bodyPr/>
                    <a:lstStyle/>
                    <a:p>
                      <a:r>
                        <a:rPr lang="en-US" dirty="0" smtClean="0"/>
                        <a:t>11 </a:t>
                      </a:r>
                      <a:endParaRPr lang="en-US" dirty="0"/>
                    </a:p>
                  </a:txBody>
                  <a:tcPr/>
                </a:tc>
                <a:tc>
                  <a:txBody>
                    <a:bodyPr/>
                    <a:lstStyle/>
                    <a:p>
                      <a:r>
                        <a:rPr lang="en-US" b="1" dirty="0" smtClean="0">
                          <a:solidFill>
                            <a:srgbClr val="0070C0"/>
                          </a:solidFill>
                        </a:rPr>
                        <a:t>70</a:t>
                      </a:r>
                      <a:endParaRPr lang="en-US"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31 </a:t>
                      </a:r>
                    </a:p>
                  </a:txBody>
                  <a:tcPr/>
                </a:tc>
                <a:tc>
                  <a:txBody>
                    <a:bodyPr/>
                    <a:lstStyle/>
                    <a:p>
                      <a:r>
                        <a:rPr lang="en-US" b="1" dirty="0" smtClean="0">
                          <a:solidFill>
                            <a:srgbClr val="0070C0"/>
                          </a:solidFill>
                        </a:rPr>
                        <a:t>30</a:t>
                      </a:r>
                      <a:endParaRPr lang="en-US" b="1"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13 </a:t>
                      </a:r>
                    </a:p>
                  </a:txBody>
                  <a:tcPr/>
                </a:tc>
              </a:tr>
              <a:tr h="633707">
                <a:tc>
                  <a:txBody>
                    <a:bodyPr/>
                    <a:lstStyle/>
                    <a:p>
                      <a:endParaRPr lang="en-US" dirty="0"/>
                    </a:p>
                  </a:txBody>
                  <a:tcPr/>
                </a:tc>
                <a:tc>
                  <a:txBody>
                    <a:bodyPr/>
                    <a:lstStyle/>
                    <a:p>
                      <a:r>
                        <a:rPr lang="en-US" dirty="0" smtClean="0"/>
                        <a:t>-----</a:t>
                      </a:r>
                      <a:r>
                        <a:rPr lang="en-US" baseline="0" dirty="0" smtClean="0"/>
                        <a:t> -Voice </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b="0" dirty="0" smtClean="0">
                          <a:solidFill>
                            <a:schemeClr val="tx1"/>
                          </a:solidFill>
                        </a:rPr>
                        <a:t>100</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2  </a:t>
                      </a:r>
                    </a:p>
                  </a:txBody>
                  <a:tcPr/>
                </a:tc>
                <a:tc>
                  <a:txBody>
                    <a:bodyPr/>
                    <a:lstStyle/>
                    <a:p>
                      <a:r>
                        <a:rPr lang="en-US" b="1" dirty="0" smtClean="0">
                          <a:solidFill>
                            <a:srgbClr val="FF0000"/>
                          </a:solidFill>
                        </a:rPr>
                        <a:t> </a:t>
                      </a:r>
                      <a:r>
                        <a:rPr lang="en-US" b="0" dirty="0" smtClean="0">
                          <a:solidFill>
                            <a:schemeClr val="tx1"/>
                          </a:solidFill>
                        </a:rPr>
                        <a:t>0</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0</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 </a:t>
                      </a:r>
                    </a:p>
                  </a:txBody>
                  <a:tcPr/>
                </a:tc>
              </a:tr>
              <a:tr h="362118">
                <a:tc>
                  <a:txBody>
                    <a:bodyPr/>
                    <a:lstStyle/>
                    <a:p>
                      <a:r>
                        <a:rPr lang="en-US" dirty="0" smtClean="0"/>
                        <a:t>Total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6957</a:t>
                      </a:r>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Voicing as a function of preceding and following voiced context</a:t>
            </a:r>
            <a:endParaRPr lang="en-US" sz="3600" dirty="0"/>
          </a:p>
        </p:txBody>
      </p:sp>
      <p:graphicFrame>
        <p:nvGraphicFramePr>
          <p:cNvPr id="4" name="Content Placeholder 3"/>
          <p:cNvGraphicFramePr>
            <a:graphicFrameLocks noGrp="1"/>
          </p:cNvGraphicFramePr>
          <p:nvPr>
            <p:ph idx="1"/>
          </p:nvPr>
        </p:nvGraphicFramePr>
        <p:xfrm>
          <a:off x="0" y="1600200"/>
          <a:ext cx="8786842"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71538" y="6143644"/>
            <a:ext cx="5857916" cy="646331"/>
          </a:xfrm>
          <a:prstGeom prst="rect">
            <a:avLst/>
          </a:prstGeom>
          <a:noFill/>
        </p:spPr>
        <p:txBody>
          <a:bodyPr wrap="square" rtlCol="0">
            <a:spAutoFit/>
          </a:bodyPr>
          <a:lstStyle/>
          <a:p>
            <a:r>
              <a:rPr lang="en-US" dirty="0" smtClean="0"/>
              <a:t>Across plurals</a:t>
            </a:r>
            <a:r>
              <a:rPr lang="en-US" dirty="0" smtClean="0"/>
              <a:t>, possessives, 3</a:t>
            </a:r>
            <a:r>
              <a:rPr lang="en-US" baseline="30000" dirty="0" smtClean="0"/>
              <a:t>rd</a:t>
            </a:r>
            <a:r>
              <a:rPr lang="en-US" dirty="0" smtClean="0"/>
              <a:t> </a:t>
            </a:r>
            <a:r>
              <a:rPr lang="en-US" dirty="0" smtClean="0"/>
              <a:t>person singulars and word internal</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42918"/>
          </a:xfrm>
        </p:spPr>
        <p:txBody>
          <a:bodyPr/>
          <a:lstStyle/>
          <a:p>
            <a:r>
              <a:rPr lang="en-US" sz="2000" dirty="0" smtClean="0"/>
              <a:t>The effect of a preceding context when a voiced context follows.</a:t>
            </a:r>
            <a:endParaRPr lang="en-US" sz="2000" dirty="0"/>
          </a:p>
        </p:txBody>
      </p:sp>
      <p:graphicFrame>
        <p:nvGraphicFramePr>
          <p:cNvPr id="4" name="Content Placeholder 3"/>
          <p:cNvGraphicFramePr>
            <a:graphicFrameLocks noGrp="1"/>
          </p:cNvGraphicFramePr>
          <p:nvPr>
            <p:ph idx="1"/>
          </p:nvPr>
        </p:nvGraphicFramePr>
        <p:xfrm>
          <a:off x="500034" y="642919"/>
          <a:ext cx="8358245" cy="4479563"/>
        </p:xfrm>
        <a:graphic>
          <a:graphicData uri="http://schemas.openxmlformats.org/drawingml/2006/table">
            <a:tbl>
              <a:tblPr firstRow="1" bandRow="1">
                <a:tableStyleId>{5C22544A-7EE6-4342-B048-85BDC9FD1C3A}</a:tableStyleId>
              </a:tblPr>
              <a:tblGrid>
                <a:gridCol w="1618883"/>
                <a:gridCol w="827432"/>
                <a:gridCol w="1510958"/>
                <a:gridCol w="1343077"/>
                <a:gridCol w="1343077"/>
                <a:gridCol w="1714818"/>
              </a:tblGrid>
              <a:tr h="861507">
                <a:tc>
                  <a:txBody>
                    <a:bodyPr/>
                    <a:lstStyle/>
                    <a:p>
                      <a:r>
                        <a:rPr lang="en-US" dirty="0" smtClean="0"/>
                        <a:t>Contexts</a:t>
                      </a:r>
                      <a:endParaRPr lang="en-US" dirty="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[z]</a:t>
                      </a:r>
                    </a:p>
                    <a:p>
                      <a:endParaRPr lang="en-US" dirty="0"/>
                    </a:p>
                  </a:txBody>
                  <a:tcPr/>
                </a:tc>
                <a:tc hMerge="1">
                  <a:txBody>
                    <a:bodyPr/>
                    <a:lstStyle/>
                    <a:p>
                      <a:endParaRPr lang="en-US" dirty="0"/>
                    </a:p>
                  </a:txBody>
                  <a:tcPr/>
                </a:tc>
                <a:tc>
                  <a:txBody>
                    <a:bodyPr/>
                    <a:lstStyle/>
                    <a:p>
                      <a:r>
                        <a:rPr lang="en-US" dirty="0" smtClean="0"/>
                        <a:t>Examples</a:t>
                      </a:r>
                      <a:endParaRPr lang="en-US" dirty="0"/>
                    </a:p>
                  </a:txBody>
                  <a:tcPr/>
                </a:tc>
                <a:tc>
                  <a:txBody>
                    <a:bodyPr/>
                    <a:lstStyle/>
                    <a:p>
                      <a:r>
                        <a:rPr lang="en-US" dirty="0" smtClean="0"/>
                        <a:t>Relevant</a:t>
                      </a:r>
                      <a:r>
                        <a:rPr lang="en-US" baseline="0" dirty="0" smtClean="0"/>
                        <a:t> word in the audio clip</a:t>
                      </a:r>
                      <a:endParaRPr lang="en-US" dirty="0"/>
                    </a:p>
                  </a:txBody>
                  <a:tcPr/>
                </a:tc>
                <a:tc>
                  <a:txBody>
                    <a:bodyPr/>
                    <a:lstStyle/>
                    <a:p>
                      <a:r>
                        <a:rPr lang="en-US" dirty="0" smtClean="0"/>
                        <a:t>Transcription</a:t>
                      </a:r>
                      <a:endParaRPr lang="en-US" dirty="0"/>
                    </a:p>
                  </a:txBody>
                  <a:tcPr/>
                </a:tc>
              </a:tr>
              <a:tr h="270827">
                <a:tc>
                  <a:txBody>
                    <a:bodyPr/>
                    <a:lstStyle/>
                    <a:p>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6564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 +V</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a:txBody>
                  <a:tcPr/>
                </a:tc>
                <a:tc>
                  <a:txBody>
                    <a:bodyPr/>
                    <a:lstStyle/>
                    <a:p>
                      <a:r>
                        <a:rPr lang="en-US" dirty="0" smtClean="0"/>
                        <a:t>23</a:t>
                      </a:r>
                      <a:endParaRPr lang="en-US" dirty="0"/>
                    </a:p>
                  </a:txBody>
                  <a:tcPr/>
                </a:tc>
                <a:tc>
                  <a:txBody>
                    <a:bodyPr/>
                    <a:lstStyle/>
                    <a:p>
                      <a:r>
                        <a:rPr lang="en-US" dirty="0" smtClean="0"/>
                        <a:t>317</a:t>
                      </a:r>
                      <a:endParaRPr lang="en-US" dirty="0"/>
                    </a:p>
                  </a:txBody>
                  <a:tcPr/>
                </a:tc>
                <a:tc>
                  <a:txBody>
                    <a:bodyPr/>
                    <a:lstStyle/>
                    <a:p>
                      <a:r>
                        <a:rPr lang="en-US" dirty="0" smtClean="0"/>
                        <a:t>     </a:t>
                      </a:r>
                    </a:p>
                    <a:p>
                      <a:endParaRPr lang="en-US" dirty="0"/>
                    </a:p>
                  </a:txBody>
                  <a:tcPr/>
                </a:tc>
                <a:tc>
                  <a:txBody>
                    <a:bodyPr/>
                    <a:lstStyle/>
                    <a:p>
                      <a:r>
                        <a:rPr lang="en-US" b="1" dirty="0" smtClean="0"/>
                        <a:t>Columns and papers</a:t>
                      </a:r>
                      <a:endParaRPr lang="en-US" b="1" dirty="0"/>
                    </a:p>
                  </a:txBody>
                  <a:tcPr/>
                </a:tc>
                <a:tc>
                  <a:txBody>
                    <a:bodyPr/>
                    <a:lstStyle/>
                    <a:p>
                      <a:r>
                        <a:rPr lang="en-US" dirty="0" smtClean="0">
                          <a:sym typeface="SILDoulosIPA"/>
                        </a:rPr>
                        <a:t>[-   ]</a:t>
                      </a:r>
                      <a:endParaRPr lang="en-US" dirty="0"/>
                    </a:p>
                  </a:txBody>
                  <a:tcPr/>
                </a:tc>
              </a:tr>
              <a:tr h="1091587">
                <a:tc gridSpan="3">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tc>
                <a:tc>
                  <a:txBody>
                    <a:bodyPr/>
                    <a:lstStyle/>
                    <a:p>
                      <a:r>
                        <a:rPr lang="en-US" b="1" dirty="0" smtClean="0"/>
                        <a:t>Cables of </a:t>
                      </a:r>
                      <a:r>
                        <a:rPr lang="en-US" dirty="0" smtClean="0"/>
                        <a:t>Havel's are very durable</a:t>
                      </a:r>
                      <a:endParaRPr lang="en-US" dirty="0"/>
                    </a:p>
                  </a:txBody>
                  <a:tcPr/>
                </a:tc>
                <a:tc>
                  <a:txBody>
                    <a:bodyPr/>
                    <a:lstStyle/>
                    <a:p>
                      <a:r>
                        <a:rPr lang="en-US" dirty="0" smtClean="0"/>
                        <a:t>[</a:t>
                      </a:r>
                      <a:r>
                        <a:rPr lang="en-US" dirty="0" smtClean="0">
                          <a:sym typeface="SILDoulosIPA"/>
                        </a:rPr>
                        <a:t>- ]</a:t>
                      </a:r>
                      <a:endParaRPr lang="en-US" dirty="0"/>
                    </a:p>
                  </a:txBody>
                  <a:tcPr/>
                </a:tc>
              </a:tr>
              <a:tr h="456203">
                <a:tc>
                  <a:txBody>
                    <a:bodyPr/>
                    <a:lstStyle/>
                    <a:p>
                      <a:r>
                        <a:rPr lang="en-US" dirty="0" smtClean="0"/>
                        <a:t>-V-----</a:t>
                      </a:r>
                      <a:r>
                        <a:rPr lang="en-US" baseline="0" dirty="0" smtClean="0"/>
                        <a:t> +V</a:t>
                      </a:r>
                      <a:endParaRPr lang="en-US" dirty="0"/>
                    </a:p>
                  </a:txBody>
                  <a:tcPr/>
                </a:tc>
                <a:tc>
                  <a:txBody>
                    <a:bodyPr/>
                    <a:lstStyle/>
                    <a:p>
                      <a:r>
                        <a:rPr lang="en-US" dirty="0" smtClean="0"/>
                        <a:t>4</a:t>
                      </a:r>
                      <a:endParaRPr lang="en-US" dirty="0"/>
                    </a:p>
                  </a:txBody>
                  <a:tcPr/>
                </a:tc>
                <a:tc>
                  <a:txBody>
                    <a:bodyPr/>
                    <a:lstStyle/>
                    <a:p>
                      <a:r>
                        <a:rPr lang="en-US" dirty="0" smtClean="0"/>
                        <a:t>26</a:t>
                      </a:r>
                      <a:endParaRPr lang="en-US" dirty="0"/>
                    </a:p>
                  </a:txBody>
                  <a:tcPr/>
                </a:tc>
                <a:tc>
                  <a:txBody>
                    <a:bodyPr/>
                    <a:lstStyle/>
                    <a:p>
                      <a:endParaRPr lang="en-US" dirty="0"/>
                    </a:p>
                  </a:txBody>
                  <a:tcPr/>
                </a:tc>
                <a:tc>
                  <a:txBody>
                    <a:bodyPr/>
                    <a:lstStyle/>
                    <a:p>
                      <a:r>
                        <a:rPr lang="en-US" b="1" dirty="0" smtClean="0"/>
                        <a:t>Branches</a:t>
                      </a:r>
                      <a:r>
                        <a:rPr lang="en-US" b="1" baseline="0" dirty="0" smtClean="0"/>
                        <a:t> junior </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dirty="0" smtClean="0">
                          <a:sym typeface="SILDoulosIPA"/>
                        </a:rPr>
                        <a:t> -   </a:t>
                      </a:r>
                      <a:endParaRPr lang="en-US" dirty="0" smtClean="0"/>
                    </a:p>
                    <a:p>
                      <a:r>
                        <a:rPr lang="en-US" dirty="0" smtClean="0">
                          <a:sym typeface="SILDoulosIPA"/>
                        </a:rPr>
                        <a:t>]</a:t>
                      </a:r>
                      <a:endParaRPr lang="en-US" dirty="0"/>
                    </a:p>
                  </a:txBody>
                  <a:tcPr/>
                </a:tc>
              </a:tr>
              <a:tr h="456203">
                <a:tc gridSpan="3">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tc>
                <a:tc>
                  <a:txBody>
                    <a:bodyPr/>
                    <a:lstStyle/>
                    <a:p>
                      <a:r>
                        <a:rPr lang="en-US" b="1" dirty="0" smtClean="0"/>
                        <a:t>Forces na</a:t>
                      </a:r>
                      <a:endParaRPr lang="en-US" b="1" dirty="0"/>
                    </a:p>
                  </a:txBody>
                  <a:tcPr/>
                </a:tc>
                <a:tc>
                  <a:txBody>
                    <a:bodyPr/>
                    <a:lstStyle/>
                    <a:p>
                      <a:r>
                        <a:rPr lang="en-US" dirty="0" smtClean="0">
                          <a:sym typeface="SILDoulosIPA"/>
                        </a:rPr>
                        <a:t>[-  ]</a:t>
                      </a:r>
                      <a:endParaRPr lang="en-US" dirty="0"/>
                    </a:p>
                  </a:txBody>
                  <a:tcPr/>
                </a:tc>
              </a:tr>
            </a:tbl>
          </a:graphicData>
        </a:graphic>
      </p:graphicFrame>
      <p:sp>
        <p:nvSpPr>
          <p:cNvPr id="10" name="Rectangle 9"/>
          <p:cNvSpPr/>
          <p:nvPr/>
        </p:nvSpPr>
        <p:spPr>
          <a:xfrm>
            <a:off x="642910" y="5286388"/>
            <a:ext cx="7786742" cy="1200329"/>
          </a:xfrm>
          <a:prstGeom prst="rect">
            <a:avLst/>
          </a:prstGeom>
        </p:spPr>
        <p:txBody>
          <a:bodyPr wrap="square">
            <a:spAutoFit/>
          </a:bodyPr>
          <a:lstStyle/>
          <a:p>
            <a:r>
              <a:rPr lang="en-US" dirty="0" smtClean="0"/>
              <a:t>The effect on voicing is greater in inter-voiced contexts. </a:t>
            </a:r>
          </a:p>
          <a:p>
            <a:r>
              <a:rPr lang="en-US" dirty="0" smtClean="0"/>
              <a:t>The effect of a following voiced context is more when the preceding context is also voiced.</a:t>
            </a:r>
          </a:p>
          <a:p>
            <a:endParaRPr lang="en-US" dirty="0"/>
          </a:p>
        </p:txBody>
      </p:sp>
      <p:pic>
        <p:nvPicPr>
          <p:cNvPr id="11" name="columnz and papers.wav">
            <a:hlinkClick r:id="" action="ppaction://media"/>
          </p:cNvPr>
          <p:cNvPicPr>
            <a:picLocks noRot="1" noChangeAspect="1"/>
          </p:cNvPicPr>
          <p:nvPr>
            <a:audioFile r:link="rId1"/>
          </p:nvPr>
        </p:nvPicPr>
        <p:blipFill>
          <a:blip r:embed="rId7"/>
          <a:stretch>
            <a:fillRect/>
          </a:stretch>
        </p:blipFill>
        <p:spPr>
          <a:xfrm>
            <a:off x="4929190" y="2071678"/>
            <a:ext cx="304800" cy="304800"/>
          </a:xfrm>
          <a:prstGeom prst="rect">
            <a:avLst/>
          </a:prstGeom>
        </p:spPr>
      </p:pic>
      <p:pic>
        <p:nvPicPr>
          <p:cNvPr id="12" name="kebelz of_sentence.wav">
            <a:hlinkClick r:id="" action="ppaction://media"/>
          </p:cNvPr>
          <p:cNvPicPr>
            <a:picLocks noRot="1" noChangeAspect="1"/>
          </p:cNvPicPr>
          <p:nvPr>
            <a:audioFile r:link="rId2"/>
          </p:nvPr>
        </p:nvPicPr>
        <p:blipFill>
          <a:blip r:embed="rId8"/>
          <a:stretch>
            <a:fillRect/>
          </a:stretch>
        </p:blipFill>
        <p:spPr>
          <a:xfrm>
            <a:off x="4929190" y="3000372"/>
            <a:ext cx="304800" cy="304800"/>
          </a:xfrm>
          <a:prstGeom prst="rect">
            <a:avLst/>
          </a:prstGeom>
        </p:spPr>
      </p:pic>
      <p:pic>
        <p:nvPicPr>
          <p:cNvPr id="13" name="forces na_chat.wav">
            <a:hlinkClick r:id="" action="ppaction://media"/>
          </p:cNvPr>
          <p:cNvPicPr>
            <a:picLocks noRot="1" noChangeAspect="1"/>
          </p:cNvPicPr>
          <p:nvPr>
            <a:audioFile r:link="rId3"/>
          </p:nvPr>
        </p:nvPicPr>
        <p:blipFill>
          <a:blip r:embed="rId8"/>
          <a:stretch>
            <a:fillRect/>
          </a:stretch>
        </p:blipFill>
        <p:spPr>
          <a:xfrm>
            <a:off x="4929190" y="4786322"/>
            <a:ext cx="304800" cy="304800"/>
          </a:xfrm>
          <a:prstGeom prst="rect">
            <a:avLst/>
          </a:prstGeom>
        </p:spPr>
      </p:pic>
      <p:pic>
        <p:nvPicPr>
          <p:cNvPr id="14" name="branchiz junior_chat.wav">
            <a:hlinkClick r:id="" action="ppaction://media"/>
          </p:cNvPr>
          <p:cNvPicPr>
            <a:picLocks noRot="1" noChangeAspect="1"/>
          </p:cNvPicPr>
          <p:nvPr>
            <a:audioFile r:link="rId4"/>
          </p:nvPr>
        </p:nvPicPr>
        <p:blipFill>
          <a:blip r:embed="rId8"/>
          <a:stretch>
            <a:fillRect/>
          </a:stretch>
        </p:blipFill>
        <p:spPr>
          <a:xfrm>
            <a:off x="4929190" y="4214818"/>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143" fill="hold"/>
                                        <p:tgtEl>
                                          <p:spTgt spid="11"/>
                                        </p:tgtEl>
                                      </p:cBhvr>
                                    </p:cmd>
                                  </p:childTnLst>
                                </p:cTn>
                              </p:par>
                            </p:childTnLst>
                          </p:cTn>
                        </p:par>
                      </p:childTnLst>
                    </p:cTn>
                  </p:par>
                </p:childTnLst>
              </p:cTn>
              <p:nextCondLst>
                <p:cond evt="onClick" delay="0">
                  <p:tgtEl>
                    <p:spTgt spid="11"/>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
                </p:tgtEl>
              </p:cMediaNode>
            </p:audio>
            <p:seq concurrent="1" nextAc="seek">
              <p:cTn id="8" restart="whenNotActive" fill="hold" evtFilter="cancelBubble" nodeType="interactiveSeq">
                <p:stCondLst>
                  <p:cond evt="onClick" delay="0">
                    <p:tgtEl>
                      <p:spTgt spid="12"/>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3221" fill="hold"/>
                                        <p:tgtEl>
                                          <p:spTgt spid="12"/>
                                        </p:tgtEl>
                                      </p:cBhvr>
                                    </p:cmd>
                                  </p:childTnLst>
                                </p:cTn>
                              </p:par>
                            </p:childTnLst>
                          </p:cTn>
                        </p:par>
                      </p:childTnLst>
                    </p:cTn>
                  </p:par>
                </p:childTnLst>
              </p:cTn>
              <p:nextCondLst>
                <p:cond evt="onClick" delay="0">
                  <p:tgtEl>
                    <p:spTgt spid="12"/>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12"/>
                </p:tgtEl>
              </p:cMediaNode>
            </p:audio>
            <p:seq concurrent="1" nextAc="seek">
              <p:cTn id="14" restart="whenNotActive" fill="hold" evtFilter="cancelBubble" nodeType="interactiveSeq">
                <p:stCondLst>
                  <p:cond evt="onClick" delay="0">
                    <p:tgtEl>
                      <p:spTgt spid="13"/>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2496" fill="hold"/>
                                        <p:tgtEl>
                                          <p:spTgt spid="13"/>
                                        </p:tgtEl>
                                      </p:cBhvr>
                                    </p:cmd>
                                  </p:childTnLst>
                                </p:cTn>
                              </p:par>
                            </p:childTnLst>
                          </p:cTn>
                        </p:par>
                      </p:childTnLst>
                    </p:cTn>
                  </p:par>
                </p:childTnLst>
              </p:cTn>
              <p:nextCondLst>
                <p:cond evt="onClick" delay="0">
                  <p:tgtEl>
                    <p:spTgt spid="13"/>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13"/>
                </p:tgtEl>
              </p:cMediaNode>
            </p:audio>
            <p:seq concurrent="1" nextAc="seek">
              <p:cTn id="20" restart="whenNotActive" fill="hold" evtFilter="cancelBubble" nodeType="interactiveSeq">
                <p:stCondLst>
                  <p:cond evt="onClick" delay="0">
                    <p:tgtEl>
                      <p:spTgt spid="14"/>
                    </p:tgtEl>
                  </p:cond>
                </p:stCondLst>
                <p:endSync evt="end" delay="0">
                  <p:rtn val="all"/>
                </p:endSync>
                <p:childTnLst>
                  <p:par>
                    <p:cTn id="21" fill="hold">
                      <p:stCondLst>
                        <p:cond delay="0"/>
                      </p:stCondLst>
                      <p:childTnLst>
                        <p:par>
                          <p:cTn id="22" fill="hold">
                            <p:stCondLst>
                              <p:cond delay="0"/>
                            </p:stCondLst>
                            <p:childTnLst>
                              <p:par>
                                <p:cTn id="23" presetID="1" presetClass="mediacall" presetSubtype="0" fill="hold" nodeType="clickEffect">
                                  <p:stCondLst>
                                    <p:cond delay="0"/>
                                  </p:stCondLst>
                                  <p:childTnLst>
                                    <p:cmd type="call" cmd="playFrom(0.0)">
                                      <p:cBhvr>
                                        <p:cTn id="24" dur="7985" fill="hold"/>
                                        <p:tgtEl>
                                          <p:spTgt spid="14"/>
                                        </p:tgtEl>
                                      </p:cBhvr>
                                    </p:cmd>
                                  </p:childTnLst>
                                </p:cTn>
                              </p:par>
                            </p:childTnLst>
                          </p:cTn>
                        </p:par>
                      </p:childTnLst>
                    </p:cTn>
                  </p:par>
                </p:childTnLst>
              </p:cTn>
              <p:nextCondLst>
                <p:cond evt="onClick" delay="0">
                  <p:tgtEl>
                    <p:spTgt spid="14"/>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1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dirty="0" smtClean="0"/>
              <a:t>Objective</a:t>
            </a:r>
          </a:p>
        </p:txBody>
      </p:sp>
      <p:sp>
        <p:nvSpPr>
          <p:cNvPr id="3075" name="Content Placeholder 2"/>
          <p:cNvSpPr>
            <a:spLocks noGrp="1"/>
          </p:cNvSpPr>
          <p:nvPr>
            <p:ph idx="1"/>
          </p:nvPr>
        </p:nvSpPr>
        <p:spPr/>
        <p:txBody>
          <a:bodyPr/>
          <a:lstStyle/>
          <a:p>
            <a:pPr eaLnBrk="1" hangingPunct="1"/>
            <a:r>
              <a:rPr lang="en-US" dirty="0" smtClean="0"/>
              <a:t>To understand and account for the variability that exists in English(as spoken in Delhi) with reference to </a:t>
            </a:r>
          </a:p>
          <a:p>
            <a:pPr eaLnBrk="1" hangingPunct="1">
              <a:buNone/>
            </a:pPr>
            <a:r>
              <a:rPr lang="en-US" dirty="0" smtClean="0"/>
              <a:t>		1) Plural allomorphs([s],[z]and [Iz])</a:t>
            </a:r>
          </a:p>
          <a:p>
            <a:pPr eaLnBrk="1" hangingPunct="1">
              <a:buNone/>
            </a:pPr>
            <a:r>
              <a:rPr lang="en-US" dirty="0" smtClean="0"/>
              <a:t>		2) Third person singular forms and 	</a:t>
            </a:r>
          </a:p>
          <a:p>
            <a:pPr eaLnBrk="1" hangingPunct="1">
              <a:buNone/>
            </a:pPr>
            <a:r>
              <a:rPr lang="en-US" dirty="0" smtClean="0"/>
              <a:t>		3) Possessives.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6"/>
            <a:ext cx="8229600" cy="2928958"/>
          </a:xfrm>
        </p:spPr>
        <p:txBody>
          <a:bodyPr/>
          <a:lstStyle/>
          <a:p>
            <a:r>
              <a:rPr lang="en-US" sz="4000" dirty="0" smtClean="0"/>
              <a:t/>
            </a:r>
            <a:br>
              <a:rPr lang="en-US" sz="4000" dirty="0" smtClean="0"/>
            </a:br>
            <a:r>
              <a:rPr lang="en-US" sz="4000" dirty="0" smtClean="0"/>
              <a:t>What is the norm that people are aiming at</a:t>
            </a:r>
            <a:r>
              <a:rPr lang="en-US" dirty="0" smtClean="0"/>
              <a:t>?</a:t>
            </a:r>
            <a:br>
              <a:rPr lang="en-US" dirty="0" smtClean="0"/>
            </a:br>
            <a:endParaRPr lang="en-US" dirty="0"/>
          </a:p>
        </p:txBody>
      </p:sp>
      <p:sp>
        <p:nvSpPr>
          <p:cNvPr id="3" name="Content Placeholder 2"/>
          <p:cNvSpPr>
            <a:spLocks noGrp="1"/>
          </p:cNvSpPr>
          <p:nvPr>
            <p:ph idx="1"/>
          </p:nvPr>
        </p:nvSpPr>
        <p:spPr>
          <a:xfrm>
            <a:off x="457200" y="1600200"/>
            <a:ext cx="8543956" cy="5257800"/>
          </a:xfrm>
        </p:spPr>
        <p:txBody>
          <a:bodyPr/>
          <a:lstStyle/>
          <a:p>
            <a:pPr>
              <a:buNone/>
            </a:pPr>
            <a:endParaRPr lang="en-US" b="1" dirty="0" smtClean="0"/>
          </a:p>
          <a:p>
            <a:pPr eaLnBrk="1" fontAlgn="t" hangingPunct="1"/>
            <a:endParaRPr lang="en-US" sz="1600" dirty="0" smtClean="0"/>
          </a:p>
          <a:p>
            <a:pPr eaLnBrk="1" fontAlgn="t" hangingPunct="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85728"/>
          </a:xfrm>
        </p:spPr>
        <p:txBody>
          <a:bodyPr/>
          <a:lstStyle/>
          <a:p>
            <a:r>
              <a:rPr lang="en-US" sz="2000" dirty="0" smtClean="0"/>
              <a:t>Table showing </a:t>
            </a:r>
            <a:r>
              <a:rPr lang="en-US" sz="2000" dirty="0" smtClean="0"/>
              <a:t>percentages </a:t>
            </a:r>
            <a:r>
              <a:rPr lang="en-US" sz="2000" dirty="0" smtClean="0"/>
              <a:t>of voicing and </a:t>
            </a:r>
            <a:r>
              <a:rPr lang="en-US" sz="2000" dirty="0" smtClean="0"/>
              <a:t>voicelessness</a:t>
            </a:r>
            <a:r>
              <a:rPr lang="en-US" sz="2000" dirty="0" smtClean="0"/>
              <a:t> </a:t>
            </a:r>
            <a:r>
              <a:rPr lang="en-US" sz="2000" dirty="0" smtClean="0"/>
              <a:t>across data types</a:t>
            </a:r>
            <a:endParaRPr lang="en-US" sz="2000" dirty="0"/>
          </a:p>
        </p:txBody>
      </p:sp>
      <p:graphicFrame>
        <p:nvGraphicFramePr>
          <p:cNvPr id="4" name="Content Placeholder 3"/>
          <p:cNvGraphicFramePr>
            <a:graphicFrameLocks noGrp="1"/>
          </p:cNvGraphicFramePr>
          <p:nvPr>
            <p:ph idx="1"/>
          </p:nvPr>
        </p:nvGraphicFramePr>
        <p:xfrm>
          <a:off x="0" y="571482"/>
          <a:ext cx="9144000" cy="6286518"/>
        </p:xfrm>
        <a:graphic>
          <a:graphicData uri="http://schemas.openxmlformats.org/drawingml/2006/table">
            <a:tbl>
              <a:tblPr firstRow="1" bandRow="1">
                <a:tableStyleId>{5C22544A-7EE6-4342-B048-85BDC9FD1C3A}</a:tableStyleId>
              </a:tblPr>
              <a:tblGrid>
                <a:gridCol w="1560083"/>
                <a:gridCol w="1638128"/>
                <a:gridCol w="936073"/>
                <a:gridCol w="936073"/>
                <a:gridCol w="936073"/>
                <a:gridCol w="1014079"/>
                <a:gridCol w="1014079"/>
                <a:gridCol w="1109412"/>
              </a:tblGrid>
              <a:tr h="705876">
                <a:tc>
                  <a:txBody>
                    <a:bodyPr/>
                    <a:lstStyle/>
                    <a:p>
                      <a:r>
                        <a:rPr lang="en-US" dirty="0" smtClean="0"/>
                        <a:t>Data types</a:t>
                      </a:r>
                      <a:endParaRPr lang="en-US" dirty="0"/>
                    </a:p>
                  </a:txBody>
                  <a:tcPr/>
                </a:tc>
                <a:tc>
                  <a:txBody>
                    <a:bodyPr/>
                    <a:lstStyle/>
                    <a:p>
                      <a:r>
                        <a:rPr lang="en-US" dirty="0" smtClean="0"/>
                        <a:t>Preceding</a:t>
                      </a:r>
                      <a:r>
                        <a:rPr lang="en-US" baseline="0" dirty="0" smtClean="0"/>
                        <a:t> context</a:t>
                      </a:r>
                      <a:endParaRPr lang="en-US" dirty="0"/>
                    </a:p>
                  </a:txBody>
                  <a:tcPr/>
                </a:tc>
                <a:tc>
                  <a:txBody>
                    <a:bodyPr/>
                    <a:lstStyle/>
                    <a:p>
                      <a:r>
                        <a:rPr lang="en-US" dirty="0" smtClean="0"/>
                        <a:t>[s]</a:t>
                      </a:r>
                      <a:endParaRPr lang="en-US" dirty="0"/>
                    </a:p>
                  </a:txBody>
                  <a:tcPr/>
                </a:tc>
                <a:tc>
                  <a:txBody>
                    <a:bodyPr/>
                    <a:lstStyle/>
                    <a:p>
                      <a:endParaRPr lang="en-US" dirty="0"/>
                    </a:p>
                  </a:txBody>
                  <a:tcPr/>
                </a:tc>
                <a:tc>
                  <a:txBody>
                    <a:bodyPr/>
                    <a:lstStyle/>
                    <a:p>
                      <a:r>
                        <a:rPr lang="en-US" dirty="0" smtClean="0"/>
                        <a:t>[z]</a:t>
                      </a:r>
                      <a:endParaRPr lang="en-US" dirty="0"/>
                    </a:p>
                  </a:txBody>
                  <a:tcPr/>
                </a:tc>
                <a:tc>
                  <a:txBody>
                    <a:bodyPr/>
                    <a:lstStyle/>
                    <a:p>
                      <a:endParaRPr lang="en-US" dirty="0"/>
                    </a:p>
                  </a:txBody>
                  <a:tcPr/>
                </a:tc>
                <a:tc>
                  <a:txBody>
                    <a:bodyPr/>
                    <a:lstStyle/>
                    <a:p>
                      <a:r>
                        <a:rPr lang="en-US" dirty="0" smtClean="0"/>
                        <a:t>Total</a:t>
                      </a:r>
                      <a:endParaRPr lang="en-US" dirty="0"/>
                    </a:p>
                  </a:txBody>
                  <a:tcPr/>
                </a:tc>
                <a:tc>
                  <a:txBody>
                    <a:bodyPr/>
                    <a:lstStyle/>
                    <a:p>
                      <a:r>
                        <a:rPr lang="en-US" dirty="0" smtClean="0"/>
                        <a:t>Sound clips</a:t>
                      </a:r>
                      <a:endParaRPr lang="en-US" dirty="0"/>
                    </a:p>
                  </a:txBody>
                  <a:tcPr/>
                </a:tc>
              </a:tr>
              <a:tr h="403357">
                <a:tc>
                  <a:txBody>
                    <a:bodyPr/>
                    <a:lstStyle/>
                    <a:p>
                      <a:endParaRPr lang="en-US" dirty="0"/>
                    </a:p>
                  </a:txBody>
                  <a:tcPr/>
                </a:tc>
                <a:tc>
                  <a:txBody>
                    <a:bodyPr/>
                    <a:lstStyle/>
                    <a:p>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endParaRPr lang="en-US" dirty="0"/>
                    </a:p>
                  </a:txBody>
                  <a:tcPr/>
                </a:tc>
              </a:tr>
              <a:tr h="565256">
                <a:tc>
                  <a:txBody>
                    <a:bodyPr/>
                    <a:lstStyle/>
                    <a:p>
                      <a:r>
                        <a:rPr lang="en-US" dirty="0" smtClean="0"/>
                        <a:t>Word list</a:t>
                      </a:r>
                      <a:endParaRPr lang="en-US" dirty="0"/>
                    </a:p>
                  </a:txBody>
                  <a:tcPr/>
                </a:tc>
                <a:tc>
                  <a:txBody>
                    <a:bodyPr/>
                    <a:lstStyle/>
                    <a:p>
                      <a:r>
                        <a:rPr lang="en-US" dirty="0" smtClean="0"/>
                        <a:t>+Voice ------</a:t>
                      </a:r>
                      <a:endParaRPr lang="en-US" dirty="0"/>
                    </a:p>
                  </a:txBody>
                  <a:tcPr/>
                </a:tc>
                <a:tc>
                  <a:txBody>
                    <a:bodyPr/>
                    <a:lstStyle/>
                    <a:p>
                      <a:r>
                        <a:rPr lang="en-US" dirty="0" smtClean="0"/>
                        <a:t>98</a:t>
                      </a:r>
                      <a:endParaRPr lang="en-US" dirty="0"/>
                    </a:p>
                  </a:txBody>
                  <a:tcPr/>
                </a:tc>
                <a:tc>
                  <a:txBody>
                    <a:bodyPr/>
                    <a:lstStyle/>
                    <a:p>
                      <a:r>
                        <a:rPr lang="en-US" dirty="0" smtClean="0"/>
                        <a:t>2034</a:t>
                      </a:r>
                      <a:endParaRPr lang="en-US" dirty="0"/>
                    </a:p>
                  </a:txBody>
                  <a:tcPr/>
                </a:tc>
                <a:tc>
                  <a:txBody>
                    <a:bodyPr/>
                    <a:lstStyle/>
                    <a:p>
                      <a:r>
                        <a:rPr lang="en-US" b="1" dirty="0" smtClean="0">
                          <a:solidFill>
                            <a:srgbClr val="FF0000"/>
                          </a:solidFill>
                        </a:rPr>
                        <a:t>2</a:t>
                      </a:r>
                      <a:endParaRPr lang="en-US" b="1" dirty="0">
                        <a:solidFill>
                          <a:srgbClr val="FF0000"/>
                        </a:solidFill>
                      </a:endParaRPr>
                    </a:p>
                  </a:txBody>
                  <a:tcPr/>
                </a:tc>
                <a:tc>
                  <a:txBody>
                    <a:bodyPr/>
                    <a:lstStyle/>
                    <a:p>
                      <a:r>
                        <a:rPr lang="en-US" dirty="0" smtClean="0"/>
                        <a:t>39 </a:t>
                      </a:r>
                      <a:endParaRPr lang="en-US" dirty="0"/>
                    </a:p>
                  </a:txBody>
                  <a:tcPr/>
                </a:tc>
                <a:tc>
                  <a:txBody>
                    <a:bodyPr/>
                    <a:lstStyle/>
                    <a:p>
                      <a:r>
                        <a:rPr lang="en-US" dirty="0" smtClean="0"/>
                        <a:t>2073 </a:t>
                      </a:r>
                      <a:endParaRPr lang="en-US" dirty="0"/>
                    </a:p>
                  </a:txBody>
                  <a:tcPr/>
                </a:tc>
                <a:tc>
                  <a:txBody>
                    <a:bodyPr/>
                    <a:lstStyle/>
                    <a:p>
                      <a:endParaRPr lang="en-US" dirty="0"/>
                    </a:p>
                  </a:txBody>
                  <a:tcPr/>
                </a:tc>
              </a:tr>
              <a:tr h="565256">
                <a:tc>
                  <a:txBody>
                    <a:bodyPr/>
                    <a:lstStyle/>
                    <a:p>
                      <a:endParaRPr lang="en-US" dirty="0"/>
                    </a:p>
                  </a:txBody>
                  <a:tcPr/>
                </a:tc>
                <a:tc>
                  <a:txBody>
                    <a:bodyPr/>
                    <a:lstStyle/>
                    <a:p>
                      <a:r>
                        <a:rPr lang="en-US" dirty="0" smtClean="0"/>
                        <a:t>- Voice -----</a:t>
                      </a:r>
                      <a:endParaRPr lang="en-US" dirty="0"/>
                    </a:p>
                  </a:txBody>
                  <a:tcPr/>
                </a:tc>
                <a:tc>
                  <a:txBody>
                    <a:bodyPr/>
                    <a:lstStyle/>
                    <a:p>
                      <a:r>
                        <a:rPr lang="en-US" dirty="0" smtClean="0"/>
                        <a:t>99</a:t>
                      </a:r>
                      <a:endParaRPr lang="en-US" dirty="0"/>
                    </a:p>
                  </a:txBody>
                  <a:tcPr/>
                </a:tc>
                <a:tc>
                  <a:txBody>
                    <a:bodyPr/>
                    <a:lstStyle/>
                    <a:p>
                      <a:r>
                        <a:rPr lang="en-US" dirty="0" smtClean="0"/>
                        <a:t>935 </a:t>
                      </a:r>
                      <a:endParaRPr lang="en-US" dirty="0"/>
                    </a:p>
                  </a:txBody>
                  <a:tcPr/>
                </a:tc>
                <a:tc>
                  <a:txBody>
                    <a:bodyPr/>
                    <a:lstStyle/>
                    <a:p>
                      <a:r>
                        <a:rPr lang="en-US" dirty="0" smtClean="0"/>
                        <a:t>1</a:t>
                      </a:r>
                      <a:endParaRPr lang="en-US" dirty="0"/>
                    </a:p>
                  </a:txBody>
                  <a:tcPr/>
                </a:tc>
                <a:tc>
                  <a:txBody>
                    <a:bodyPr/>
                    <a:lstStyle/>
                    <a:p>
                      <a:r>
                        <a:rPr lang="en-US" dirty="0" smtClean="0"/>
                        <a:t>8</a:t>
                      </a:r>
                      <a:endParaRPr lang="en-US" dirty="0"/>
                    </a:p>
                  </a:txBody>
                  <a:tcPr/>
                </a:tc>
                <a:tc>
                  <a:txBody>
                    <a:bodyPr/>
                    <a:lstStyle/>
                    <a:p>
                      <a:r>
                        <a:rPr lang="en-US" dirty="0" smtClean="0"/>
                        <a:t>943 </a:t>
                      </a:r>
                      <a:endParaRPr lang="en-US" dirty="0"/>
                    </a:p>
                  </a:txBody>
                  <a:tcPr/>
                </a:tc>
                <a:tc>
                  <a:txBody>
                    <a:bodyPr/>
                    <a:lstStyle/>
                    <a:p>
                      <a:endParaRPr lang="en-US" dirty="0"/>
                    </a:p>
                  </a:txBody>
                  <a:tcPr/>
                </a:tc>
              </a:tr>
              <a:tr h="565256">
                <a:tc>
                  <a:txBody>
                    <a:bodyPr/>
                    <a:lstStyle/>
                    <a:p>
                      <a:r>
                        <a:rPr lang="en-US" dirty="0" smtClean="0"/>
                        <a:t>Sentences</a:t>
                      </a:r>
                      <a:endParaRPr lang="en-US" dirty="0"/>
                    </a:p>
                  </a:txBody>
                  <a:tcPr/>
                </a:tc>
                <a:tc>
                  <a:txBody>
                    <a:bodyPr/>
                    <a:lstStyle/>
                    <a:p>
                      <a:r>
                        <a:rPr lang="en-US" dirty="0" smtClean="0"/>
                        <a:t>+Voice ------</a:t>
                      </a:r>
                      <a:endParaRPr lang="en-US" dirty="0"/>
                    </a:p>
                  </a:txBody>
                  <a:tcPr/>
                </a:tc>
                <a:tc>
                  <a:txBody>
                    <a:bodyPr/>
                    <a:lstStyle/>
                    <a:p>
                      <a:r>
                        <a:rPr lang="en-US" dirty="0" smtClean="0"/>
                        <a:t>92</a:t>
                      </a:r>
                      <a:endParaRPr lang="en-US" dirty="0"/>
                    </a:p>
                  </a:txBody>
                  <a:tcPr/>
                </a:tc>
                <a:tc>
                  <a:txBody>
                    <a:bodyPr/>
                    <a:lstStyle/>
                    <a:p>
                      <a:r>
                        <a:rPr lang="en-US" dirty="0" smtClean="0"/>
                        <a:t>2237 </a:t>
                      </a:r>
                      <a:endParaRPr lang="en-US" dirty="0"/>
                    </a:p>
                  </a:txBody>
                  <a:tcPr/>
                </a:tc>
                <a:tc>
                  <a:txBody>
                    <a:bodyPr/>
                    <a:lstStyle/>
                    <a:p>
                      <a:r>
                        <a:rPr lang="en-US" b="1" dirty="0" smtClean="0">
                          <a:solidFill>
                            <a:srgbClr val="FF0000"/>
                          </a:solidFill>
                        </a:rPr>
                        <a:t>8</a:t>
                      </a:r>
                      <a:endParaRPr lang="en-US" b="1" dirty="0">
                        <a:solidFill>
                          <a:srgbClr val="FF0000"/>
                        </a:solidFill>
                      </a:endParaRPr>
                    </a:p>
                  </a:txBody>
                  <a:tcPr/>
                </a:tc>
                <a:tc>
                  <a:txBody>
                    <a:bodyPr/>
                    <a:lstStyle/>
                    <a:p>
                      <a:r>
                        <a:rPr lang="en-US" dirty="0" smtClean="0"/>
                        <a:t>205 </a:t>
                      </a:r>
                      <a:endParaRPr lang="en-US" dirty="0"/>
                    </a:p>
                  </a:txBody>
                  <a:tcPr/>
                </a:tc>
                <a:tc>
                  <a:txBody>
                    <a:bodyPr/>
                    <a:lstStyle/>
                    <a:p>
                      <a:r>
                        <a:rPr lang="en-US" dirty="0" smtClean="0"/>
                        <a:t>2442</a:t>
                      </a:r>
                      <a:endParaRPr lang="en-US" dirty="0"/>
                    </a:p>
                  </a:txBody>
                  <a:tcPr/>
                </a:tc>
                <a:tc>
                  <a:txBody>
                    <a:bodyPr/>
                    <a:lstStyle/>
                    <a:p>
                      <a:endParaRPr lang="en-US" dirty="0"/>
                    </a:p>
                  </a:txBody>
                  <a:tcPr/>
                </a:tc>
              </a:tr>
              <a:tr h="705724">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Voice -----</a:t>
                      </a:r>
                    </a:p>
                    <a:p>
                      <a:endParaRPr lang="en-US" dirty="0"/>
                    </a:p>
                  </a:txBody>
                  <a:tcPr/>
                </a:tc>
                <a:tc>
                  <a:txBody>
                    <a:bodyPr/>
                    <a:lstStyle/>
                    <a:p>
                      <a:r>
                        <a:rPr lang="en-US" dirty="0" smtClean="0"/>
                        <a:t>98</a:t>
                      </a:r>
                      <a:endParaRPr lang="en-US" dirty="0"/>
                    </a:p>
                  </a:txBody>
                  <a:tcPr/>
                </a:tc>
                <a:tc>
                  <a:txBody>
                    <a:bodyPr/>
                    <a:lstStyle/>
                    <a:p>
                      <a:r>
                        <a:rPr lang="en-US" dirty="0" smtClean="0"/>
                        <a:t>470 </a:t>
                      </a:r>
                      <a:endParaRPr lang="en-US" dirty="0"/>
                    </a:p>
                  </a:txBody>
                  <a:tcPr/>
                </a:tc>
                <a:tc>
                  <a:txBody>
                    <a:bodyPr/>
                    <a:lstStyle/>
                    <a:p>
                      <a:r>
                        <a:rPr lang="en-US" dirty="0" smtClean="0"/>
                        <a:t>2</a:t>
                      </a:r>
                      <a:endParaRPr lang="en-US" dirty="0"/>
                    </a:p>
                  </a:txBody>
                  <a:tcPr/>
                </a:tc>
                <a:tc>
                  <a:txBody>
                    <a:bodyPr/>
                    <a:lstStyle/>
                    <a:p>
                      <a:r>
                        <a:rPr lang="en-US" dirty="0" smtClean="0"/>
                        <a:t>12 </a:t>
                      </a:r>
                      <a:endParaRPr lang="en-US" dirty="0"/>
                    </a:p>
                  </a:txBody>
                  <a:tcPr/>
                </a:tc>
                <a:tc>
                  <a:txBody>
                    <a:bodyPr/>
                    <a:lstStyle/>
                    <a:p>
                      <a:r>
                        <a:rPr lang="en-US" dirty="0" smtClean="0"/>
                        <a:t>482</a:t>
                      </a:r>
                      <a:endParaRPr lang="en-US" dirty="0"/>
                    </a:p>
                  </a:txBody>
                  <a:tcPr/>
                </a:tc>
                <a:tc>
                  <a:txBody>
                    <a:bodyPr/>
                    <a:lstStyle/>
                    <a:p>
                      <a:endParaRPr lang="en-US" dirty="0"/>
                    </a:p>
                  </a:txBody>
                  <a:tcPr/>
                </a:tc>
              </a:tr>
              <a:tr h="427496">
                <a:tc>
                  <a:txBody>
                    <a:bodyPr/>
                    <a:lstStyle/>
                    <a:p>
                      <a:r>
                        <a:rPr lang="en-US" dirty="0" smtClean="0"/>
                        <a:t>Passage</a:t>
                      </a:r>
                      <a:endParaRPr lang="en-US" dirty="0"/>
                    </a:p>
                  </a:txBody>
                  <a:tcPr/>
                </a:tc>
                <a:tc>
                  <a:txBody>
                    <a:bodyPr/>
                    <a:lstStyle/>
                    <a:p>
                      <a:r>
                        <a:rPr lang="en-US" dirty="0" smtClean="0"/>
                        <a:t>+Voice ------</a:t>
                      </a:r>
                      <a:endParaRPr lang="en-US" dirty="0"/>
                    </a:p>
                  </a:txBody>
                  <a:tcPr/>
                </a:tc>
                <a:tc>
                  <a:txBody>
                    <a:bodyPr/>
                    <a:lstStyle/>
                    <a:p>
                      <a:r>
                        <a:rPr lang="en-US" dirty="0" smtClean="0"/>
                        <a:t>78</a:t>
                      </a:r>
                      <a:endParaRPr lang="en-US" dirty="0"/>
                    </a:p>
                  </a:txBody>
                  <a:tcPr/>
                </a:tc>
                <a:tc>
                  <a:txBody>
                    <a:bodyPr/>
                    <a:lstStyle/>
                    <a:p>
                      <a:r>
                        <a:rPr lang="en-US" dirty="0" smtClean="0"/>
                        <a:t>100 </a:t>
                      </a:r>
                      <a:endParaRPr lang="en-US" dirty="0"/>
                    </a:p>
                  </a:txBody>
                  <a:tcPr/>
                </a:tc>
                <a:tc>
                  <a:txBody>
                    <a:bodyPr/>
                    <a:lstStyle/>
                    <a:p>
                      <a:r>
                        <a:rPr lang="en-US" b="1" dirty="0" smtClean="0">
                          <a:solidFill>
                            <a:srgbClr val="FF0000"/>
                          </a:solidFill>
                        </a:rPr>
                        <a:t>22</a:t>
                      </a:r>
                      <a:endParaRPr lang="en-US" b="1" dirty="0">
                        <a:solidFill>
                          <a:srgbClr val="FF0000"/>
                        </a:solidFill>
                      </a:endParaRPr>
                    </a:p>
                  </a:txBody>
                  <a:tcPr/>
                </a:tc>
                <a:tc>
                  <a:txBody>
                    <a:bodyPr/>
                    <a:lstStyle/>
                    <a:p>
                      <a:r>
                        <a:rPr lang="en-US" dirty="0" smtClean="0"/>
                        <a:t>29 </a:t>
                      </a:r>
                      <a:endParaRPr lang="en-US" dirty="0"/>
                    </a:p>
                  </a:txBody>
                  <a:tcPr/>
                </a:tc>
                <a:tc>
                  <a:txBody>
                    <a:bodyPr/>
                    <a:lstStyle/>
                    <a:p>
                      <a:r>
                        <a:rPr lang="en-US" dirty="0" smtClean="0"/>
                        <a:t>129</a:t>
                      </a:r>
                      <a:endParaRPr lang="en-US" dirty="0"/>
                    </a:p>
                  </a:txBody>
                  <a:tcPr/>
                </a:tc>
                <a:tc>
                  <a:txBody>
                    <a:bodyPr/>
                    <a:lstStyle/>
                    <a:p>
                      <a:endParaRPr lang="en-US" dirty="0"/>
                    </a:p>
                  </a:txBody>
                  <a:tcPr/>
                </a:tc>
              </a:tr>
              <a:tr h="565256">
                <a:tc>
                  <a:txBody>
                    <a:bodyPr/>
                    <a:lstStyle/>
                    <a:p>
                      <a:endParaRPr lang="en-US" dirty="0"/>
                    </a:p>
                  </a:txBody>
                  <a:tcPr/>
                </a:tc>
                <a:tc>
                  <a:txBody>
                    <a:bodyPr/>
                    <a:lstStyle/>
                    <a:p>
                      <a:r>
                        <a:rPr lang="en-US" dirty="0" smtClean="0"/>
                        <a:t>- Voice -----</a:t>
                      </a:r>
                      <a:endParaRPr lang="en-US" dirty="0"/>
                    </a:p>
                  </a:txBody>
                  <a:tcPr/>
                </a:tc>
                <a:tc>
                  <a:txBody>
                    <a:bodyPr/>
                    <a:lstStyle/>
                    <a:p>
                      <a:r>
                        <a:rPr lang="en-US" dirty="0" smtClean="0"/>
                        <a:t>97</a:t>
                      </a:r>
                      <a:endParaRPr lang="en-US" dirty="0"/>
                    </a:p>
                  </a:txBody>
                  <a:tcPr/>
                </a:tc>
                <a:tc>
                  <a:txBody>
                    <a:bodyPr/>
                    <a:lstStyle/>
                    <a:p>
                      <a:r>
                        <a:rPr lang="en-US" dirty="0" smtClean="0"/>
                        <a:t>71</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73</a:t>
                      </a:r>
                      <a:endParaRPr lang="en-US" dirty="0"/>
                    </a:p>
                  </a:txBody>
                  <a:tcPr/>
                </a:tc>
                <a:tc>
                  <a:txBody>
                    <a:bodyPr/>
                    <a:lstStyle/>
                    <a:p>
                      <a:endParaRPr lang="en-US" dirty="0"/>
                    </a:p>
                  </a:txBody>
                  <a:tcPr/>
                </a:tc>
              </a:tr>
              <a:tr h="705724">
                <a:tc>
                  <a:txBody>
                    <a:bodyPr/>
                    <a:lstStyle/>
                    <a:p>
                      <a:r>
                        <a:rPr lang="en-US" dirty="0" smtClean="0"/>
                        <a:t>Spontaneous speech</a:t>
                      </a:r>
                      <a:endParaRPr lang="en-US" dirty="0"/>
                    </a:p>
                  </a:txBody>
                  <a:tcPr/>
                </a:tc>
                <a:tc>
                  <a:txBody>
                    <a:bodyPr/>
                    <a:lstStyle/>
                    <a:p>
                      <a:r>
                        <a:rPr lang="en-US" dirty="0" smtClean="0"/>
                        <a:t>+Voice ------</a:t>
                      </a:r>
                      <a:endParaRPr lang="en-US" dirty="0"/>
                    </a:p>
                  </a:txBody>
                  <a:tcPr/>
                </a:tc>
                <a:tc>
                  <a:txBody>
                    <a:bodyPr/>
                    <a:lstStyle/>
                    <a:p>
                      <a:r>
                        <a:rPr lang="en-US" dirty="0" smtClean="0"/>
                        <a:t>71</a:t>
                      </a:r>
                      <a:endParaRPr lang="en-US" dirty="0"/>
                    </a:p>
                  </a:txBody>
                  <a:tcPr/>
                </a:tc>
                <a:tc>
                  <a:txBody>
                    <a:bodyPr/>
                    <a:lstStyle/>
                    <a:p>
                      <a:r>
                        <a:rPr lang="en-US" dirty="0" smtClean="0"/>
                        <a:t>238 </a:t>
                      </a:r>
                      <a:endParaRPr lang="en-US" dirty="0"/>
                    </a:p>
                  </a:txBody>
                  <a:tcPr/>
                </a:tc>
                <a:tc>
                  <a:txBody>
                    <a:bodyPr/>
                    <a:lstStyle/>
                    <a:p>
                      <a:r>
                        <a:rPr lang="en-US" b="1" dirty="0" smtClean="0">
                          <a:solidFill>
                            <a:srgbClr val="FF0000"/>
                          </a:solidFill>
                        </a:rPr>
                        <a:t>29</a:t>
                      </a:r>
                      <a:endParaRPr lang="en-US" b="1" dirty="0">
                        <a:solidFill>
                          <a:srgbClr val="FF0000"/>
                        </a:solidFill>
                      </a:endParaRPr>
                    </a:p>
                  </a:txBody>
                  <a:tcPr/>
                </a:tc>
                <a:tc>
                  <a:txBody>
                    <a:bodyPr/>
                    <a:lstStyle/>
                    <a:p>
                      <a:r>
                        <a:rPr lang="en-US" dirty="0" smtClean="0"/>
                        <a:t>97</a:t>
                      </a:r>
                      <a:endParaRPr lang="en-US" dirty="0"/>
                    </a:p>
                  </a:txBody>
                  <a:tcPr/>
                </a:tc>
                <a:tc>
                  <a:txBody>
                    <a:bodyPr/>
                    <a:lstStyle/>
                    <a:p>
                      <a:r>
                        <a:rPr lang="en-US" dirty="0" smtClean="0"/>
                        <a:t>335 </a:t>
                      </a:r>
                      <a:endParaRPr lang="en-US" dirty="0"/>
                    </a:p>
                  </a:txBody>
                  <a:tcPr/>
                </a:tc>
                <a:tc>
                  <a:txBody>
                    <a:bodyPr/>
                    <a:lstStyle/>
                    <a:p>
                      <a:endParaRPr lang="en-US" dirty="0"/>
                    </a:p>
                  </a:txBody>
                  <a:tcPr/>
                </a:tc>
              </a:tr>
              <a:tr h="403270">
                <a:tc>
                  <a:txBody>
                    <a:bodyPr/>
                    <a:lstStyle/>
                    <a:p>
                      <a:endParaRPr lang="en-US" dirty="0"/>
                    </a:p>
                  </a:txBody>
                  <a:tcPr/>
                </a:tc>
                <a:tc>
                  <a:txBody>
                    <a:bodyPr/>
                    <a:lstStyle/>
                    <a:p>
                      <a:r>
                        <a:rPr lang="en-US" dirty="0" smtClean="0"/>
                        <a:t>- Voice ------</a:t>
                      </a:r>
                      <a:endParaRPr lang="en-US" dirty="0"/>
                    </a:p>
                  </a:txBody>
                  <a:tcPr/>
                </a:tc>
                <a:tc>
                  <a:txBody>
                    <a:bodyPr/>
                    <a:lstStyle/>
                    <a:p>
                      <a:r>
                        <a:rPr lang="en-US" dirty="0" smtClean="0"/>
                        <a:t>95</a:t>
                      </a:r>
                      <a:endParaRPr lang="en-US" dirty="0"/>
                    </a:p>
                  </a:txBody>
                  <a:tcPr/>
                </a:tc>
                <a:tc>
                  <a:txBody>
                    <a:bodyPr/>
                    <a:lstStyle/>
                    <a:p>
                      <a:r>
                        <a:rPr lang="en-US" dirty="0" smtClean="0"/>
                        <a:t>114 </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c>
                  <a:txBody>
                    <a:bodyPr/>
                    <a:lstStyle/>
                    <a:p>
                      <a:r>
                        <a:rPr lang="en-US" dirty="0" smtClean="0"/>
                        <a:t>120 </a:t>
                      </a:r>
                      <a:endParaRPr lang="en-US" dirty="0"/>
                    </a:p>
                  </a:txBody>
                  <a:tcPr/>
                </a:tc>
                <a:tc>
                  <a:txBody>
                    <a:bodyPr/>
                    <a:lstStyle/>
                    <a:p>
                      <a:endParaRPr lang="en-US" dirty="0"/>
                    </a:p>
                  </a:txBody>
                  <a:tcPr/>
                </a:tc>
              </a:tr>
              <a:tr h="6740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Total</a:t>
                      </a:r>
                    </a:p>
                    <a:p>
                      <a:r>
                        <a:rPr lang="en-US" dirty="0" smtClean="0"/>
                        <a:t>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6957</a:t>
                      </a:r>
                      <a:endParaRPr lang="en-US" dirty="0"/>
                    </a:p>
                  </a:txBody>
                  <a:tcPr/>
                </a:tc>
                <a:tc>
                  <a:txBody>
                    <a:bodyPr/>
                    <a:lstStyle/>
                    <a:p>
                      <a:endParaRPr lang="en-US" dirty="0"/>
                    </a:p>
                  </a:txBody>
                  <a:tcPr/>
                </a:tc>
              </a:tr>
            </a:tbl>
          </a:graphicData>
        </a:graphic>
      </p:graphicFrame>
      <p:pic>
        <p:nvPicPr>
          <p:cNvPr id="5" name="columns.wav">
            <a:hlinkClick r:id="" action="ppaction://media"/>
          </p:cNvPr>
          <p:cNvPicPr>
            <a:picLocks noRot="1" noChangeAspect="1"/>
          </p:cNvPicPr>
          <p:nvPr>
            <a:audioFile r:link="rId1"/>
          </p:nvPr>
        </p:nvPicPr>
        <p:blipFill>
          <a:blip r:embed="rId7"/>
          <a:stretch>
            <a:fillRect/>
          </a:stretch>
        </p:blipFill>
        <p:spPr>
          <a:xfrm>
            <a:off x="8286776" y="1714488"/>
            <a:ext cx="304800" cy="304800"/>
          </a:xfrm>
          <a:prstGeom prst="rect">
            <a:avLst/>
          </a:prstGeom>
        </p:spPr>
      </p:pic>
      <p:pic>
        <p:nvPicPr>
          <p:cNvPr id="6" name="pagiz in _passage.wav">
            <a:hlinkClick r:id="" action="ppaction://media"/>
          </p:cNvPr>
          <p:cNvPicPr>
            <a:picLocks noRot="1" noChangeAspect="1"/>
          </p:cNvPicPr>
          <p:nvPr>
            <a:audioFile r:link="rId2"/>
          </p:nvPr>
        </p:nvPicPr>
        <p:blipFill>
          <a:blip r:embed="rId8"/>
          <a:stretch>
            <a:fillRect/>
          </a:stretch>
        </p:blipFill>
        <p:spPr>
          <a:xfrm>
            <a:off x="8286776" y="4214818"/>
            <a:ext cx="304800" cy="304800"/>
          </a:xfrm>
          <a:prstGeom prst="rect">
            <a:avLst/>
          </a:prstGeom>
        </p:spPr>
      </p:pic>
      <p:pic>
        <p:nvPicPr>
          <p:cNvPr id="7" name="collejiz e _conversation.wav">
            <a:hlinkClick r:id="" action="ppaction://media"/>
          </p:cNvPr>
          <p:cNvPicPr>
            <a:picLocks noRot="1" noChangeAspect="1"/>
          </p:cNvPicPr>
          <p:nvPr>
            <a:audioFile r:link="rId3"/>
          </p:nvPr>
        </p:nvPicPr>
        <p:blipFill>
          <a:blip r:embed="rId8"/>
          <a:stretch>
            <a:fillRect/>
          </a:stretch>
        </p:blipFill>
        <p:spPr>
          <a:xfrm>
            <a:off x="8358214" y="5214950"/>
            <a:ext cx="304800" cy="304800"/>
          </a:xfrm>
          <a:prstGeom prst="rect">
            <a:avLst/>
          </a:prstGeom>
        </p:spPr>
      </p:pic>
      <p:pic>
        <p:nvPicPr>
          <p:cNvPr id="8" name="jamz and jelliez_sentence.wav">
            <a:hlinkClick r:id="" action="ppaction://media"/>
          </p:cNvPr>
          <p:cNvPicPr>
            <a:picLocks noRot="1" noChangeAspect="1"/>
          </p:cNvPicPr>
          <p:nvPr>
            <a:audioFile r:link="rId4"/>
          </p:nvPr>
        </p:nvPicPr>
        <p:blipFill>
          <a:blip r:embed="rId8"/>
          <a:stretch>
            <a:fillRect/>
          </a:stretch>
        </p:blipFill>
        <p:spPr>
          <a:xfrm>
            <a:off x="8215338" y="2857496"/>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464"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2768"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14" restart="whenNotActive" fill="hold" evtFilter="cancelBubble" nodeType="interactiveSeq">
                <p:stCondLst>
                  <p:cond evt="onClick" delay="0">
                    <p:tgtEl>
                      <p:spTgt spid="7"/>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1491" fill="hold"/>
                                        <p:tgtEl>
                                          <p:spTgt spid="7"/>
                                        </p:tgtEl>
                                      </p:cBhvr>
                                    </p:cmd>
                                  </p:childTnLst>
                                </p:cTn>
                              </p:par>
                            </p:childTnLst>
                          </p:cTn>
                        </p:par>
                      </p:childTnLst>
                    </p:cTn>
                  </p:par>
                </p:childTnLst>
              </p:cTn>
              <p:nextCondLst>
                <p:cond evt="onClick" delay="0">
                  <p:tgtEl>
                    <p:spTgt spid="7"/>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seq concurrent="1" nextAc="seek">
              <p:cTn id="20" restart="whenNotActive" fill="hold" evtFilter="cancelBubble" nodeType="interactiveSeq">
                <p:stCondLst>
                  <p:cond evt="onClick" delay="0">
                    <p:tgtEl>
                      <p:spTgt spid="8"/>
                    </p:tgtEl>
                  </p:cond>
                </p:stCondLst>
                <p:endSync evt="end" delay="0">
                  <p:rtn val="all"/>
                </p:endSync>
                <p:childTnLst>
                  <p:par>
                    <p:cTn id="21" fill="hold">
                      <p:stCondLst>
                        <p:cond delay="0"/>
                      </p:stCondLst>
                      <p:childTnLst>
                        <p:par>
                          <p:cTn id="22" fill="hold">
                            <p:stCondLst>
                              <p:cond delay="0"/>
                            </p:stCondLst>
                            <p:childTnLst>
                              <p:par>
                                <p:cTn id="23" presetID="1" presetClass="mediacall" presetSubtype="0" fill="hold" nodeType="clickEffect">
                                  <p:stCondLst>
                                    <p:cond delay="0"/>
                                  </p:stCondLst>
                                  <p:childTnLst>
                                    <p:cmd type="call" cmd="playFrom(0.0)">
                                      <p:cBhvr>
                                        <p:cTn id="24" dur="2955" fill="hold"/>
                                        <p:tgtEl>
                                          <p:spTgt spid="8"/>
                                        </p:tgtEl>
                                      </p:cBhvr>
                                    </p:cmd>
                                  </p:childTnLst>
                                </p:cTn>
                              </p:par>
                            </p:childTnLst>
                          </p:cTn>
                        </p:par>
                      </p:childTnLst>
                    </p:cTn>
                  </p:par>
                </p:childTnLst>
              </p:cTn>
              <p:nextCondLst>
                <p:cond evt="onClick" delay="0">
                  <p:tgtEl>
                    <p:spTgt spid="8"/>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Frequency of </a:t>
            </a:r>
            <a:r>
              <a:rPr lang="en-US" sz="3600" dirty="0" smtClean="0"/>
              <a:t>voicing </a:t>
            </a:r>
            <a:r>
              <a:rPr lang="en-US" sz="3600" dirty="0" smtClean="0"/>
              <a:t>in the preceding voiced (+Voice---)context across data types</a:t>
            </a:r>
            <a:endParaRPr lang="en-US" sz="36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000100" y="6072206"/>
            <a:ext cx="7000924" cy="646331"/>
          </a:xfrm>
          <a:prstGeom prst="rect">
            <a:avLst/>
          </a:prstGeom>
          <a:noFill/>
        </p:spPr>
        <p:txBody>
          <a:bodyPr wrap="square" rtlCol="0">
            <a:spAutoFit/>
          </a:bodyPr>
          <a:lstStyle/>
          <a:p>
            <a:r>
              <a:rPr lang="en-US" dirty="0" smtClean="0"/>
              <a:t>Word </a:t>
            </a:r>
            <a:r>
              <a:rPr lang="en-US" dirty="0" smtClean="0"/>
              <a:t>list (maximum </a:t>
            </a:r>
            <a:r>
              <a:rPr lang="en-US" dirty="0" smtClean="0"/>
              <a:t>attention paid)</a:t>
            </a:r>
          </a:p>
          <a:p>
            <a:r>
              <a:rPr lang="en-US" dirty="0" smtClean="0"/>
              <a:t>Spontaneous speech (minimum attention paid)</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00042"/>
          </a:xfrm>
        </p:spPr>
        <p:txBody>
          <a:bodyPr/>
          <a:lstStyle/>
          <a:p>
            <a:r>
              <a:rPr lang="en-US" dirty="0" smtClean="0"/>
              <a:t>Inferences </a:t>
            </a:r>
            <a:endParaRPr lang="en-US" dirty="0"/>
          </a:p>
        </p:txBody>
      </p:sp>
      <p:sp>
        <p:nvSpPr>
          <p:cNvPr id="3" name="Content Placeholder 2"/>
          <p:cNvSpPr>
            <a:spLocks noGrp="1"/>
          </p:cNvSpPr>
          <p:nvPr>
            <p:ph idx="1"/>
          </p:nvPr>
        </p:nvSpPr>
        <p:spPr>
          <a:xfrm>
            <a:off x="457200" y="500042"/>
            <a:ext cx="8229600" cy="6357958"/>
          </a:xfrm>
        </p:spPr>
        <p:txBody>
          <a:bodyPr/>
          <a:lstStyle/>
          <a:p>
            <a:pPr eaLnBrk="1" fontAlgn="t" hangingPunct="1"/>
            <a:r>
              <a:rPr lang="en-US" sz="2400" dirty="0" smtClean="0"/>
              <a:t>The </a:t>
            </a:r>
            <a:r>
              <a:rPr lang="en-US" sz="2400" dirty="0" smtClean="0"/>
              <a:t>fact </a:t>
            </a:r>
            <a:r>
              <a:rPr lang="en-US" sz="2400" dirty="0" smtClean="0"/>
              <a:t>that more voicing shows up in spontaneous speech and reading passage and the least </a:t>
            </a:r>
            <a:r>
              <a:rPr lang="en-US" sz="2400" dirty="0" smtClean="0"/>
              <a:t>voicing shows up in </a:t>
            </a:r>
            <a:r>
              <a:rPr lang="en-US" sz="2400" dirty="0" smtClean="0"/>
              <a:t>word lists </a:t>
            </a:r>
            <a:r>
              <a:rPr lang="en-US" sz="2400" dirty="0" smtClean="0"/>
              <a:t>suggests </a:t>
            </a:r>
            <a:r>
              <a:rPr lang="en-US" sz="2400" dirty="0" smtClean="0"/>
              <a:t>that voicing is not the norm that people are aiming at</a:t>
            </a:r>
            <a:r>
              <a:rPr lang="en-US" sz="2400" dirty="0" smtClean="0"/>
              <a:t>. </a:t>
            </a:r>
            <a:endParaRPr lang="en-US" sz="2400" dirty="0" smtClean="0"/>
          </a:p>
          <a:p>
            <a:pPr eaLnBrk="1" fontAlgn="t" hangingPunct="1"/>
            <a:r>
              <a:rPr lang="en-US" sz="2400" dirty="0" smtClean="0"/>
              <a:t>The people of north and north-west Delhi in the age group of 25-30 years are not aiming </a:t>
            </a:r>
            <a:r>
              <a:rPr lang="en-US" sz="2400" dirty="0" smtClean="0"/>
              <a:t>at </a:t>
            </a:r>
            <a:r>
              <a:rPr lang="en-US" sz="2400" dirty="0" smtClean="0"/>
              <a:t>voicing in their speech</a:t>
            </a:r>
          </a:p>
          <a:p>
            <a:pPr eaLnBrk="1" fontAlgn="t" hangingPunct="1">
              <a:buNone/>
            </a:pPr>
            <a:endParaRPr lang="en-US" sz="2400" dirty="0" smtClean="0"/>
          </a:p>
          <a:p>
            <a:pPr eaLnBrk="1" fontAlgn="t" hangingPunct="1"/>
            <a:r>
              <a:rPr lang="en-US" sz="2400" dirty="0" smtClean="0"/>
              <a:t>If the differences across the four data types were to be the results of </a:t>
            </a:r>
            <a:r>
              <a:rPr lang="en-US" sz="2400" dirty="0" smtClean="0"/>
              <a:t>style </a:t>
            </a:r>
            <a:r>
              <a:rPr lang="en-US" sz="2400" dirty="0" smtClean="0"/>
              <a:t>shift, one would have expected more voicing in reading tasks and maximally in word lists. </a:t>
            </a:r>
          </a:p>
          <a:p>
            <a:pPr eaLnBrk="1" fontAlgn="t" hangingPunct="1"/>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71546"/>
          </a:xfrm>
        </p:spPr>
        <p:txBody>
          <a:bodyPr/>
          <a:lstStyle/>
          <a:p>
            <a:r>
              <a:rPr lang="en-US" dirty="0" smtClean="0"/>
              <a:t>Summary and Conclusions</a:t>
            </a:r>
            <a:endParaRPr lang="en-US" dirty="0"/>
          </a:p>
        </p:txBody>
      </p:sp>
      <p:sp>
        <p:nvSpPr>
          <p:cNvPr id="3" name="Content Placeholder 2"/>
          <p:cNvSpPr>
            <a:spLocks noGrp="1"/>
          </p:cNvSpPr>
          <p:nvPr>
            <p:ph idx="1"/>
          </p:nvPr>
        </p:nvSpPr>
        <p:spPr>
          <a:xfrm>
            <a:off x="428596" y="1142960"/>
            <a:ext cx="8258204" cy="5715040"/>
          </a:xfrm>
        </p:spPr>
        <p:txBody>
          <a:bodyPr/>
          <a:lstStyle/>
          <a:p>
            <a:r>
              <a:rPr lang="en-US" sz="2000" dirty="0" smtClean="0"/>
              <a:t>It can be said that the pedagogical morphophonemic rule which is responsible for voiced and voiceless allomorphs in English does not seem to be operating in the data discussed from Delhi English. </a:t>
            </a:r>
          </a:p>
          <a:p>
            <a:r>
              <a:rPr lang="en-US" sz="2000" dirty="0" smtClean="0"/>
              <a:t>Voicing when it does show up appears to be more a result of the phonological contexts : maximally  induced by inter-voiced and the following voiced contexts.</a:t>
            </a:r>
          </a:p>
          <a:p>
            <a:r>
              <a:rPr lang="en-US" sz="2000" dirty="0" smtClean="0"/>
              <a:t>We also find similar voicing alternations word internally- which is clearly a phonological phenomenon. /chry</a:t>
            </a:r>
            <a:r>
              <a:rPr lang="en-US" sz="2000" b="1" dirty="0" smtClean="0"/>
              <a:t>s</a:t>
            </a:r>
            <a:r>
              <a:rPr lang="en-US" sz="2000" dirty="0" smtClean="0"/>
              <a:t>anthemum/ : [s]~ [z].      </a:t>
            </a:r>
          </a:p>
          <a:p>
            <a:r>
              <a:rPr lang="en-US" sz="2000" dirty="0" smtClean="0"/>
              <a:t> [</a:t>
            </a:r>
            <a:r>
              <a:rPr lang="en-US" sz="2000" dirty="0" smtClean="0">
                <a:sym typeface="SILDoulosIPA"/>
              </a:rPr>
              <a:t></a:t>
            </a:r>
            <a:r>
              <a:rPr lang="en-US" sz="2000" b="1" dirty="0" smtClean="0">
                <a:sym typeface="SILDoulosIPA"/>
              </a:rPr>
              <a:t></a:t>
            </a:r>
            <a:r>
              <a:rPr lang="en-US" sz="2000" dirty="0" smtClean="0">
                <a:sym typeface="SILDoulosIPA"/>
              </a:rPr>
              <a:t>]</a:t>
            </a:r>
          </a:p>
          <a:p>
            <a:pPr>
              <a:buNone/>
            </a:pPr>
            <a:r>
              <a:rPr lang="en-US" sz="2000" dirty="0" smtClean="0"/>
              <a:t>       [</a:t>
            </a:r>
            <a:r>
              <a:rPr lang="en-US" sz="2000" dirty="0" smtClean="0">
                <a:sym typeface="SILDoulosIPA"/>
              </a:rPr>
              <a:t></a:t>
            </a:r>
            <a:r>
              <a:rPr lang="en-US" sz="2000" b="1" dirty="0" smtClean="0">
                <a:sym typeface="SILDoulosIPA"/>
              </a:rPr>
              <a:t></a:t>
            </a:r>
            <a:r>
              <a:rPr lang="en-US" sz="2000" dirty="0" smtClean="0">
                <a:sym typeface="SILDoulosIPA"/>
              </a:rPr>
              <a:t> ]</a:t>
            </a:r>
            <a:endParaRPr lang="en-US" sz="2000" dirty="0" smtClean="0"/>
          </a:p>
          <a:p>
            <a:r>
              <a:rPr lang="en-US" sz="2000" dirty="0" smtClean="0"/>
              <a:t> This provides further support in favour of the phonological nature of the process- even though it is a weak phonological process.</a:t>
            </a:r>
          </a:p>
          <a:p>
            <a:endParaRPr lang="en-US" sz="2000" dirty="0" smtClean="0"/>
          </a:p>
          <a:p>
            <a:endParaRPr lang="en-US" sz="2400" dirty="0" smtClean="0"/>
          </a:p>
          <a:p>
            <a:pPr>
              <a:buNone/>
            </a:pPr>
            <a:r>
              <a:rPr lang="en-US" sz="2400" dirty="0" smtClean="0"/>
              <a:t> </a:t>
            </a:r>
          </a:p>
          <a:p>
            <a:pPr>
              <a:buNone/>
            </a:pPr>
            <a:endParaRPr lang="en-US" dirty="0"/>
          </a:p>
        </p:txBody>
      </p:sp>
      <p:pic>
        <p:nvPicPr>
          <p:cNvPr id="4" name="chrysanthemums are_sentence.wav">
            <a:hlinkClick r:id="" action="ppaction://media"/>
          </p:cNvPr>
          <p:cNvPicPr>
            <a:picLocks noRot="1" noChangeAspect="1"/>
          </p:cNvPicPr>
          <p:nvPr>
            <a:audioFile r:link="rId1"/>
          </p:nvPr>
        </p:nvPicPr>
        <p:blipFill>
          <a:blip r:embed="rId5"/>
          <a:stretch>
            <a:fillRect/>
          </a:stretch>
        </p:blipFill>
        <p:spPr>
          <a:xfrm>
            <a:off x="2571736" y="3857628"/>
            <a:ext cx="304800" cy="304800"/>
          </a:xfrm>
          <a:prstGeom prst="rect">
            <a:avLst/>
          </a:prstGeom>
        </p:spPr>
      </p:pic>
      <p:pic>
        <p:nvPicPr>
          <p:cNvPr id="5" name="chrizanthemums.wav">
            <a:hlinkClick r:id="" action="ppaction://media"/>
          </p:cNvPr>
          <p:cNvPicPr>
            <a:picLocks noRot="1" noChangeAspect="1"/>
          </p:cNvPicPr>
          <p:nvPr>
            <a:audioFile r:link="rId2"/>
          </p:nvPr>
        </p:nvPicPr>
        <p:blipFill>
          <a:blip r:embed="rId5"/>
          <a:stretch>
            <a:fillRect/>
          </a:stretch>
        </p:blipFill>
        <p:spPr>
          <a:xfrm>
            <a:off x="2643174" y="4214818"/>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582"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438"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and conclusions</a:t>
            </a:r>
            <a:endParaRPr lang="en-US" dirty="0"/>
          </a:p>
        </p:txBody>
      </p:sp>
      <p:sp>
        <p:nvSpPr>
          <p:cNvPr id="3" name="Content Placeholder 2"/>
          <p:cNvSpPr>
            <a:spLocks noGrp="1"/>
          </p:cNvSpPr>
          <p:nvPr>
            <p:ph idx="1"/>
          </p:nvPr>
        </p:nvSpPr>
        <p:spPr>
          <a:xfrm>
            <a:off x="457200" y="1285860"/>
            <a:ext cx="8472518" cy="5357850"/>
          </a:xfrm>
        </p:spPr>
        <p:txBody>
          <a:bodyPr/>
          <a:lstStyle/>
          <a:p>
            <a:r>
              <a:rPr lang="en-US" sz="2000" b="1" u="sng" dirty="0" smtClean="0"/>
              <a:t>Explanation for greater voicing in sentences, passages and maximally in spontaneous speech</a:t>
            </a:r>
            <a:r>
              <a:rPr lang="en-US" sz="2000" dirty="0" smtClean="0"/>
              <a:t>?</a:t>
            </a:r>
          </a:p>
          <a:p>
            <a:r>
              <a:rPr lang="en-US" sz="2000" dirty="0" smtClean="0"/>
              <a:t>It can be argued that words spoken in isolation do not provide access to the following contexts. In contrast, sentences, </a:t>
            </a:r>
            <a:r>
              <a:rPr lang="en-US" sz="2000" dirty="0" smtClean="0"/>
              <a:t>passages </a:t>
            </a:r>
            <a:r>
              <a:rPr lang="en-US" sz="2000" dirty="0" smtClean="0"/>
              <a:t>and spontaneous speech do </a:t>
            </a:r>
            <a:r>
              <a:rPr lang="en-US" sz="2000" dirty="0" smtClean="0"/>
              <a:t>provide the following context.</a:t>
            </a:r>
            <a:endParaRPr lang="en-US" sz="2000" dirty="0" smtClean="0"/>
          </a:p>
          <a:p>
            <a:pPr eaLnBrk="1" fontAlgn="t" hangingPunct="1"/>
            <a:r>
              <a:rPr lang="en-US" sz="2000" dirty="0" smtClean="0"/>
              <a:t>The differences in voicing % across sentences, passages (reading tasks) and spontaneous speech may be explained on the ground that spontaneous speech provides the best connected  and uninterrupted following contexts- ideal or optimum phonological context. This is ensured by the rate at which speech is normally delivered in conversational style as opposed to reading styles.</a:t>
            </a:r>
          </a:p>
          <a:p>
            <a:pPr eaLnBrk="1" fontAlgn="t" hangingPunct="1"/>
            <a:r>
              <a:rPr lang="en-US" sz="2000" dirty="0" smtClean="0"/>
              <a:t>The more favourable effect of a following voiced context further suggests that voicing is induced more at the word boundary rather than at the morpheme boundary.  </a:t>
            </a:r>
          </a:p>
          <a:p>
            <a:pPr eaLnBrk="1" fontAlgn="t" hangingPunct="1"/>
            <a:endParaRPr lang="en-US" sz="2000" dirty="0" smtClean="0"/>
          </a:p>
          <a:p>
            <a:pPr eaLnBrk="1" fontAlgn="t" hangingPunct="1"/>
            <a:endParaRPr lang="en-US" sz="2000" dirty="0" smtClean="0"/>
          </a:p>
          <a:p>
            <a:pPr eaLnBrk="1" fontAlgn="t" hangingPunct="1"/>
            <a:endParaRPr lang="en-US" sz="20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3000396"/>
          </a:xfrm>
        </p:spPr>
        <p:txBody>
          <a:bodyPr/>
          <a:lstStyle/>
          <a:p>
            <a:r>
              <a:rPr lang="en-US" dirty="0" smtClean="0"/>
              <a:t>Thank You</a:t>
            </a:r>
            <a:endParaRPr lang="en-US" dirty="0"/>
          </a:p>
        </p:txBody>
      </p:sp>
      <p:sp>
        <p:nvSpPr>
          <p:cNvPr id="3" name="Content Placeholder 2"/>
          <p:cNvSpPr>
            <a:spLocks noGrp="1"/>
          </p:cNvSpPr>
          <p:nvPr>
            <p:ph idx="1"/>
          </p:nvPr>
        </p:nvSpPr>
        <p:spPr>
          <a:xfrm>
            <a:off x="457200" y="928670"/>
            <a:ext cx="8229600" cy="5197493"/>
          </a:xfrm>
        </p:spPr>
        <p:txBody>
          <a:bodyPr/>
          <a:lstStyle/>
          <a:p>
            <a:pPr eaLnBrk="1" fontAlgn="t" hangingPunct="1">
              <a:buNone/>
            </a:pPr>
            <a:endParaRPr lang="en-US" sz="2400" dirty="0" smtClean="0"/>
          </a:p>
          <a:p>
            <a:pPr>
              <a:buNone/>
            </a:pPr>
            <a:endParaRPr lang="en-US" sz="4000" dirty="0" smtClean="0"/>
          </a:p>
          <a:p>
            <a:pPr>
              <a:buNone/>
            </a:pPr>
            <a:r>
              <a:rPr lang="en-US" sz="4000" dirty="0" smtClean="0"/>
              <a:t>                        </a:t>
            </a:r>
            <a:endParaRPr lang="en-US" sz="4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186766" cy="1214422"/>
          </a:xfrm>
        </p:spPr>
        <p:txBody>
          <a:bodyPr/>
          <a:lstStyle/>
          <a:p>
            <a:r>
              <a:rPr lang="en-US" sz="3600" dirty="0" smtClean="0"/>
              <a:t>Common factors among these three categories</a:t>
            </a:r>
            <a:endParaRPr lang="en-US" sz="3600" dirty="0"/>
          </a:p>
        </p:txBody>
      </p:sp>
      <p:sp>
        <p:nvSpPr>
          <p:cNvPr id="3" name="Content Placeholder 2"/>
          <p:cNvSpPr>
            <a:spLocks noGrp="1"/>
          </p:cNvSpPr>
          <p:nvPr>
            <p:ph idx="1"/>
          </p:nvPr>
        </p:nvSpPr>
        <p:spPr>
          <a:xfrm>
            <a:off x="0" y="1071546"/>
            <a:ext cx="8686800" cy="5786454"/>
          </a:xfrm>
        </p:spPr>
        <p:txBody>
          <a:bodyPr/>
          <a:lstStyle/>
          <a:p>
            <a:r>
              <a:rPr lang="en-US" dirty="0" smtClean="0"/>
              <a:t>The three categories (plurals, 3</a:t>
            </a:r>
            <a:r>
              <a:rPr lang="en-US" baseline="30000" dirty="0" smtClean="0"/>
              <a:t>rd</a:t>
            </a:r>
            <a:r>
              <a:rPr lang="en-US" dirty="0" smtClean="0"/>
              <a:t> person singulars and possessives ) have voiced ([z],[Iz]) and voiceless ([s]) allomorphs.</a:t>
            </a:r>
          </a:p>
          <a:p>
            <a:r>
              <a:rPr lang="en-US" dirty="0" smtClean="0"/>
              <a:t>These allomorphs are conditioned by the preceding phonological context.</a:t>
            </a:r>
          </a:p>
          <a:p>
            <a:r>
              <a:rPr lang="en-US" dirty="0" smtClean="0"/>
              <a:t>These processes are not phonological as English shows contrast between /s/ and /z/ as in words like ‘rice’ [</a:t>
            </a:r>
            <a:r>
              <a:rPr lang="en-US" dirty="0" smtClean="0">
                <a:sym typeface="SILDoulosIPA"/>
              </a:rPr>
              <a:t>] and ‘rise’ [].</a:t>
            </a:r>
          </a:p>
          <a:p>
            <a:r>
              <a:rPr lang="en-US" dirty="0" smtClean="0">
                <a:sym typeface="SILDoulosIPA"/>
              </a:rPr>
              <a:t>In English, this is a morphophonemic phenomenon, as is commonly known.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0"/>
            <a:ext cx="7829576" cy="571480"/>
          </a:xfrm>
        </p:spPr>
        <p:txBody>
          <a:bodyPr/>
          <a:lstStyle/>
          <a:p>
            <a:r>
              <a:rPr lang="en-US" sz="3600" dirty="0" smtClean="0"/>
              <a:t>Plural allomorphs in English</a:t>
            </a:r>
            <a:endParaRPr lang="en-US" sz="3600" dirty="0"/>
          </a:p>
        </p:txBody>
      </p:sp>
      <p:sp>
        <p:nvSpPr>
          <p:cNvPr id="3" name="Content Placeholder 2"/>
          <p:cNvSpPr>
            <a:spLocks noGrp="1"/>
          </p:cNvSpPr>
          <p:nvPr>
            <p:ph idx="1"/>
          </p:nvPr>
        </p:nvSpPr>
        <p:spPr>
          <a:xfrm>
            <a:off x="357158" y="571480"/>
            <a:ext cx="8329642" cy="5554683"/>
          </a:xfrm>
        </p:spPr>
        <p:txBody>
          <a:bodyPr/>
          <a:lstStyle/>
          <a:p>
            <a:r>
              <a:rPr lang="en-US" dirty="0" smtClean="0"/>
              <a:t>Plurals in English have 3 allomorphs [s],[z] and [Iz] conditioned by the phonological feature of the preceding segment. For example:</a:t>
            </a:r>
          </a:p>
          <a:p>
            <a:pPr lvl="1">
              <a:buNone/>
            </a:pPr>
            <a:endParaRPr lang="en-US" dirty="0"/>
          </a:p>
        </p:txBody>
      </p:sp>
      <p:graphicFrame>
        <p:nvGraphicFramePr>
          <p:cNvPr id="4" name="Table 3"/>
          <p:cNvGraphicFramePr>
            <a:graphicFrameLocks noGrp="1"/>
          </p:cNvGraphicFramePr>
          <p:nvPr/>
        </p:nvGraphicFramePr>
        <p:xfrm>
          <a:off x="500036" y="2071677"/>
          <a:ext cx="7500988" cy="4602360"/>
        </p:xfrm>
        <a:graphic>
          <a:graphicData uri="http://schemas.openxmlformats.org/drawingml/2006/table">
            <a:tbl>
              <a:tblPr firstRow="1" bandRow="1">
                <a:tableStyleId>{5C22544A-7EE6-4342-B048-85BDC9FD1C3A}</a:tableStyleId>
              </a:tblPr>
              <a:tblGrid>
                <a:gridCol w="1285882"/>
                <a:gridCol w="2214578"/>
                <a:gridCol w="1785950"/>
                <a:gridCol w="2214578"/>
              </a:tblGrid>
              <a:tr h="914553">
                <a:tc>
                  <a:txBody>
                    <a:bodyPr/>
                    <a:lstStyle/>
                    <a:p>
                      <a:r>
                        <a:rPr lang="en-US" sz="2800" dirty="0" smtClean="0"/>
                        <a:t>Word</a:t>
                      </a:r>
                      <a:endParaRPr lang="en-US" sz="2800" dirty="0"/>
                    </a:p>
                  </a:txBody>
                  <a:tcPr/>
                </a:tc>
                <a:tc>
                  <a:txBody>
                    <a:bodyPr/>
                    <a:lstStyle/>
                    <a:p>
                      <a:r>
                        <a:rPr lang="en-US" sz="2800" dirty="0" smtClean="0"/>
                        <a:t>Transcription</a:t>
                      </a:r>
                      <a:endParaRPr lang="en-US" sz="2800" dirty="0"/>
                    </a:p>
                  </a:txBody>
                  <a:tcPr/>
                </a:tc>
                <a:tc>
                  <a:txBody>
                    <a:bodyPr/>
                    <a:lstStyle/>
                    <a:p>
                      <a:r>
                        <a:rPr lang="en-US" sz="2800" dirty="0" smtClean="0"/>
                        <a:t>Plural form</a:t>
                      </a:r>
                      <a:endParaRPr lang="en-US" sz="2800" dirty="0"/>
                    </a:p>
                  </a:txBody>
                  <a:tcPr/>
                </a:tc>
                <a:tc>
                  <a:txBody>
                    <a:bodyPr/>
                    <a:lstStyle/>
                    <a:p>
                      <a:r>
                        <a:rPr lang="en-US" sz="2800" dirty="0" smtClean="0"/>
                        <a:t>Transcription</a:t>
                      </a:r>
                      <a:endParaRPr lang="en-US" sz="2800" dirty="0"/>
                    </a:p>
                  </a:txBody>
                  <a:tcPr/>
                </a:tc>
              </a:tr>
              <a:tr h="767807">
                <a:tc>
                  <a:txBody>
                    <a:bodyPr/>
                    <a:lstStyle/>
                    <a:p>
                      <a:r>
                        <a:rPr lang="en-US" sz="2800" dirty="0" smtClean="0"/>
                        <a:t>dock</a:t>
                      </a:r>
                      <a:endParaRPr lang="en-US" sz="2800" dirty="0"/>
                    </a:p>
                  </a:txBody>
                  <a:tcPr/>
                </a:tc>
                <a:tc>
                  <a:txBody>
                    <a:bodyPr/>
                    <a:lstStyle/>
                    <a:p>
                      <a:r>
                        <a:rPr lang="en-US" sz="2800" dirty="0" smtClean="0">
                          <a:sym typeface="SILDoulosIPA"/>
                        </a:rPr>
                        <a:t></a:t>
                      </a:r>
                      <a:endParaRPr lang="en-US" sz="2800" dirty="0"/>
                    </a:p>
                  </a:txBody>
                  <a:tcPr/>
                </a:tc>
                <a:tc>
                  <a:txBody>
                    <a:bodyPr/>
                    <a:lstStyle/>
                    <a:p>
                      <a:r>
                        <a:rPr lang="en-US" sz="2800" dirty="0" smtClean="0"/>
                        <a:t>docks</a:t>
                      </a:r>
                      <a:endParaRPr lang="en-US" sz="2800" dirty="0"/>
                    </a:p>
                  </a:txBody>
                  <a:tcPr/>
                </a:tc>
                <a:tc>
                  <a:txBody>
                    <a:bodyPr/>
                    <a:lstStyle/>
                    <a:p>
                      <a:r>
                        <a:rPr lang="en-US" sz="2800" dirty="0" smtClean="0">
                          <a:sym typeface="SILDoulosIPA"/>
                        </a:rPr>
                        <a:t>-</a:t>
                      </a:r>
                      <a:endParaRPr lang="en-US" sz="2800" dirty="0"/>
                    </a:p>
                  </a:txBody>
                  <a:tcPr/>
                </a:tc>
              </a:tr>
              <a:tr h="767807">
                <a:tc>
                  <a:txBody>
                    <a:bodyPr/>
                    <a:lstStyle/>
                    <a:p>
                      <a:r>
                        <a:rPr lang="en-US" sz="2800" dirty="0" smtClean="0"/>
                        <a:t>dog</a:t>
                      </a:r>
                      <a:endParaRPr lang="en-US" sz="2800" dirty="0"/>
                    </a:p>
                  </a:txBody>
                  <a:tcPr/>
                </a:tc>
                <a:tc>
                  <a:txBody>
                    <a:bodyPr/>
                    <a:lstStyle/>
                    <a:p>
                      <a:r>
                        <a:rPr lang="en-US" sz="2800" dirty="0" smtClean="0">
                          <a:sym typeface="SILDoulosIPA"/>
                        </a:rPr>
                        <a:t></a:t>
                      </a:r>
                      <a:endParaRPr lang="en-US" sz="2800" dirty="0"/>
                    </a:p>
                  </a:txBody>
                  <a:tcPr/>
                </a:tc>
                <a:tc>
                  <a:txBody>
                    <a:bodyPr/>
                    <a:lstStyle/>
                    <a:p>
                      <a:r>
                        <a:rPr lang="en-US" sz="2800" dirty="0" smtClean="0"/>
                        <a:t>dogs</a:t>
                      </a:r>
                      <a:endParaRPr lang="en-US" sz="2800" dirty="0"/>
                    </a:p>
                  </a:txBody>
                  <a:tcPr/>
                </a:tc>
                <a:tc>
                  <a:txBody>
                    <a:bodyPr/>
                    <a:lstStyle/>
                    <a:p>
                      <a:r>
                        <a:rPr lang="en-US" sz="2800" dirty="0" smtClean="0">
                          <a:sym typeface="SILDoulosIPA"/>
                        </a:rPr>
                        <a:t>-</a:t>
                      </a:r>
                      <a:endParaRPr lang="en-US" sz="2800" dirty="0"/>
                    </a:p>
                  </a:txBody>
                  <a:tcPr/>
                </a:tc>
              </a:tr>
              <a:tr h="1354059">
                <a:tc>
                  <a:txBody>
                    <a:bodyPr/>
                    <a:lstStyle/>
                    <a:p>
                      <a:r>
                        <a:rPr lang="en-US" sz="2800" dirty="0" smtClean="0"/>
                        <a:t>branch</a:t>
                      </a:r>
                      <a:endParaRPr lang="en-US" sz="2800" dirty="0"/>
                    </a:p>
                  </a:txBody>
                  <a:tcPr/>
                </a:tc>
                <a:tc>
                  <a:txBody>
                    <a:bodyPr/>
                    <a:lstStyle/>
                    <a:p>
                      <a:r>
                        <a:rPr lang="en-US" sz="2800" dirty="0" smtClean="0">
                          <a:sym typeface="SILDoulosIPA"/>
                        </a:rPr>
                        <a:t></a:t>
                      </a:r>
                      <a:endParaRPr lang="en-US" sz="2800" dirty="0"/>
                    </a:p>
                  </a:txBody>
                  <a:tcPr/>
                </a:tc>
                <a:tc>
                  <a:txBody>
                    <a:bodyPr/>
                    <a:lstStyle/>
                    <a:p>
                      <a:r>
                        <a:rPr lang="en-US" sz="2800" dirty="0" smtClean="0"/>
                        <a:t>branches</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ym typeface="SILDoulosIPA"/>
                        </a:rPr>
                        <a:t>-</a:t>
                      </a:r>
                      <a:endParaRPr lang="en-US" sz="2800" dirty="0" smtClean="0"/>
                    </a:p>
                    <a:p>
                      <a:endParaRPr lang="en-US" sz="2800" dirty="0"/>
                    </a:p>
                  </a:txBody>
                  <a:tcPr/>
                </a:tc>
              </a:tr>
              <a:tr h="767807">
                <a:tc>
                  <a:txBody>
                    <a:bodyPr/>
                    <a:lstStyle/>
                    <a:p>
                      <a:r>
                        <a:rPr lang="en-US" sz="2800" dirty="0" smtClean="0"/>
                        <a:t>piece</a:t>
                      </a:r>
                      <a:endParaRPr lang="en-US" sz="2800" dirty="0"/>
                    </a:p>
                  </a:txBody>
                  <a:tcPr/>
                </a:tc>
                <a:tc>
                  <a:txBody>
                    <a:bodyPr/>
                    <a:lstStyle/>
                    <a:p>
                      <a:r>
                        <a:rPr lang="en-US" sz="2800" dirty="0" smtClean="0">
                          <a:sym typeface="SILDoulosIPA"/>
                        </a:rPr>
                        <a:t></a:t>
                      </a:r>
                      <a:endParaRPr lang="en-US" sz="2800" dirty="0"/>
                    </a:p>
                  </a:txBody>
                  <a:tcPr/>
                </a:tc>
                <a:tc>
                  <a:txBody>
                    <a:bodyPr/>
                    <a:lstStyle/>
                    <a:p>
                      <a:r>
                        <a:rPr lang="en-US" sz="2800" dirty="0" smtClean="0"/>
                        <a:t>pieces</a:t>
                      </a:r>
                      <a:endParaRPr lang="en-US" sz="2800" dirty="0"/>
                    </a:p>
                  </a:txBody>
                  <a:tcPr/>
                </a:tc>
                <a:tc>
                  <a:txBody>
                    <a:bodyPr/>
                    <a:lstStyle/>
                    <a:p>
                      <a:r>
                        <a:rPr lang="en-US" sz="2800" dirty="0" smtClean="0">
                          <a:sym typeface="SILDoulosIPA"/>
                        </a:rPr>
                        <a:t>-</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0"/>
            <a:ext cx="7758138" cy="642918"/>
          </a:xfrm>
        </p:spPr>
        <p:txBody>
          <a:bodyPr/>
          <a:lstStyle/>
          <a:p>
            <a:r>
              <a:rPr lang="en-US" sz="2800" dirty="0" smtClean="0"/>
              <a:t>Pedagogical rules of plural formation in English</a:t>
            </a:r>
            <a:endParaRPr lang="en-US" sz="2800" dirty="0"/>
          </a:p>
        </p:txBody>
      </p:sp>
      <p:sp>
        <p:nvSpPr>
          <p:cNvPr id="3" name="Content Placeholder 2"/>
          <p:cNvSpPr>
            <a:spLocks noGrp="1"/>
          </p:cNvSpPr>
          <p:nvPr>
            <p:ph idx="1"/>
          </p:nvPr>
        </p:nvSpPr>
        <p:spPr>
          <a:xfrm>
            <a:off x="0" y="571480"/>
            <a:ext cx="9001156" cy="6286520"/>
          </a:xfrm>
        </p:spPr>
        <p:txBody>
          <a:bodyPr/>
          <a:lstStyle/>
          <a:p>
            <a:pPr marL="514350" indent="-514350">
              <a:buAutoNum type="arabicParenR"/>
            </a:pPr>
            <a:r>
              <a:rPr lang="en-US" dirty="0" smtClean="0"/>
              <a:t>docks [</a:t>
            </a:r>
            <a:r>
              <a:rPr lang="en-US" dirty="0" smtClean="0">
                <a:sym typeface="SILDoulosIPA"/>
              </a:rPr>
              <a:t>-]</a:t>
            </a:r>
          </a:p>
          <a:p>
            <a:pPr marL="914400" lvl="1" indent="-514350">
              <a:buNone/>
            </a:pPr>
            <a:r>
              <a:rPr lang="en-US" dirty="0" smtClean="0">
                <a:sym typeface="SILDoulosIPA"/>
              </a:rPr>
              <a:t>Plural </a:t>
            </a:r>
            <a:r>
              <a:rPr lang="en-US" dirty="0" smtClean="0">
                <a:sym typeface="Wingdings" pitchFamily="2" charset="2"/>
              </a:rPr>
              <a:t> [</a:t>
            </a:r>
            <a:r>
              <a:rPr lang="en-US" dirty="0" smtClean="0">
                <a:sym typeface="SILDoulosIPA"/>
              </a:rPr>
              <a:t>]  /     C      ----------------    #</a:t>
            </a:r>
          </a:p>
          <a:p>
            <a:pPr marL="914400" lvl="1" indent="-514350">
              <a:buNone/>
            </a:pPr>
            <a:r>
              <a:rPr lang="en-US" dirty="0" smtClean="0">
                <a:sym typeface="SILDoulosIPA"/>
              </a:rPr>
              <a:t>                       [-voice]       [plural]</a:t>
            </a:r>
          </a:p>
          <a:p>
            <a:pPr>
              <a:buNone/>
            </a:pPr>
            <a:endParaRPr lang="en-US" dirty="0" smtClean="0"/>
          </a:p>
          <a:p>
            <a:pPr>
              <a:buNone/>
            </a:pPr>
            <a:r>
              <a:rPr lang="en-US" dirty="0" smtClean="0"/>
              <a:t>2) dogs [</a:t>
            </a:r>
            <a:r>
              <a:rPr lang="en-US" dirty="0" smtClean="0">
                <a:sym typeface="SILDoulosIPA"/>
              </a:rPr>
              <a:t>-]</a:t>
            </a:r>
          </a:p>
          <a:p>
            <a:pPr>
              <a:buNone/>
            </a:pPr>
            <a:r>
              <a:rPr lang="en-US" dirty="0" smtClean="0">
                <a:sym typeface="SILDoulosIPA"/>
              </a:rPr>
              <a:t>        Plural </a:t>
            </a:r>
            <a:r>
              <a:rPr lang="en-US" dirty="0" smtClean="0">
                <a:sym typeface="Wingdings" pitchFamily="2" charset="2"/>
              </a:rPr>
              <a:t> [</a:t>
            </a:r>
            <a:r>
              <a:rPr lang="en-US" dirty="0" smtClean="0">
                <a:sym typeface="SILDoulosIPA"/>
              </a:rPr>
              <a:t>] /   C        ----------------   #</a:t>
            </a:r>
          </a:p>
          <a:p>
            <a:pPr>
              <a:buNone/>
            </a:pPr>
            <a:r>
              <a:rPr lang="en-US" dirty="0" smtClean="0">
                <a:sym typeface="SILDoulosIPA"/>
              </a:rPr>
              <a:t>                              [+ voice]     [plural]</a:t>
            </a:r>
          </a:p>
          <a:p>
            <a:pPr>
              <a:buNone/>
            </a:pPr>
            <a:r>
              <a:rPr lang="en-US" dirty="0" smtClean="0">
                <a:sym typeface="SILDoulosIPA"/>
              </a:rPr>
              <a:t>3) branches [-]</a:t>
            </a:r>
          </a:p>
          <a:p>
            <a:pPr>
              <a:buNone/>
            </a:pPr>
            <a:r>
              <a:rPr lang="en-US" dirty="0" smtClean="0">
                <a:sym typeface="SILDoulosIPA"/>
              </a:rPr>
              <a:t>         Plural </a:t>
            </a:r>
            <a:r>
              <a:rPr lang="en-US" dirty="0" smtClean="0">
                <a:sym typeface="Wingdings" pitchFamily="2" charset="2"/>
              </a:rPr>
              <a:t>[</a:t>
            </a:r>
            <a:r>
              <a:rPr lang="en-US" dirty="0" smtClean="0">
                <a:sym typeface="SILDoulosIPA"/>
              </a:rPr>
              <a:t>] /   C            ---------------    #</a:t>
            </a:r>
          </a:p>
          <a:p>
            <a:pPr>
              <a:buNone/>
            </a:pPr>
            <a:r>
              <a:rPr lang="en-US" dirty="0" smtClean="0">
                <a:sym typeface="SILDoulosIPA"/>
              </a:rPr>
              <a:t>                                 [palatals]     [plural]</a:t>
            </a:r>
          </a:p>
          <a:p>
            <a:pPr>
              <a:buNone/>
            </a:pPr>
            <a:r>
              <a:rPr lang="en-US" dirty="0" smtClean="0">
                <a:sym typeface="SILDoulosIPA"/>
              </a:rPr>
              <a:t>                                 [sibilants]</a:t>
            </a:r>
          </a:p>
          <a:p>
            <a:pPr>
              <a:buNone/>
            </a:pPr>
            <a:r>
              <a:rPr lang="en-US" dirty="0" smtClean="0">
                <a:sym typeface="SILDoulosIPA"/>
              </a:rPr>
              <a:t>   </a:t>
            </a: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115328" cy="1214422"/>
          </a:xfrm>
        </p:spPr>
        <p:txBody>
          <a:bodyPr/>
          <a:lstStyle/>
          <a:p>
            <a:r>
              <a:rPr lang="en-US" sz="3600" dirty="0" smtClean="0"/>
              <a:t>3</a:t>
            </a:r>
            <a:r>
              <a:rPr lang="en-US" sz="3600" baseline="30000" dirty="0" smtClean="0"/>
              <a:t>rd</a:t>
            </a:r>
            <a:r>
              <a:rPr lang="en-US" sz="3600" dirty="0" smtClean="0"/>
              <a:t> person singulars and possessives in English</a:t>
            </a:r>
            <a:endParaRPr lang="en-US" sz="3600" dirty="0"/>
          </a:p>
        </p:txBody>
      </p:sp>
      <p:sp>
        <p:nvSpPr>
          <p:cNvPr id="3" name="Content Placeholder 2"/>
          <p:cNvSpPr>
            <a:spLocks noGrp="1"/>
          </p:cNvSpPr>
          <p:nvPr>
            <p:ph idx="1"/>
          </p:nvPr>
        </p:nvSpPr>
        <p:spPr>
          <a:xfrm>
            <a:off x="285720" y="1928802"/>
            <a:ext cx="8401080" cy="4197361"/>
          </a:xfrm>
        </p:spPr>
        <p:txBody>
          <a:bodyPr/>
          <a:lstStyle/>
          <a:p>
            <a:r>
              <a:rPr lang="en-US" sz="3600" dirty="0" smtClean="0"/>
              <a:t>A similar </a:t>
            </a:r>
            <a:r>
              <a:rPr lang="en-US" sz="3600" dirty="0" smtClean="0"/>
              <a:t>phenomenon can be seen in 3</a:t>
            </a:r>
            <a:r>
              <a:rPr lang="en-US" sz="3600" baseline="30000" dirty="0" smtClean="0"/>
              <a:t>rd</a:t>
            </a:r>
            <a:r>
              <a:rPr lang="en-US" sz="3600" dirty="0" smtClean="0"/>
              <a:t> person singulars and possessives in English</a:t>
            </a:r>
          </a:p>
          <a:p>
            <a:r>
              <a:rPr lang="en-US" sz="3600" dirty="0" smtClean="0"/>
              <a:t>Similar rules will be applicable to these categories as well.</a:t>
            </a:r>
          </a:p>
          <a:p>
            <a:pPr>
              <a:buNone/>
            </a:pPr>
            <a:endParaRPr lang="en-US" sz="3600" dirty="0" smtClean="0"/>
          </a:p>
          <a:p>
            <a:pPr>
              <a:buNone/>
            </a:pPr>
            <a:r>
              <a:rPr lang="en-US" dirty="0" smtClean="0"/>
              <a:t>                         </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28" y="0"/>
            <a:ext cx="7258072" cy="285728"/>
          </a:xfrm>
        </p:spPr>
        <p:txBody>
          <a:bodyPr/>
          <a:lstStyle/>
          <a:p>
            <a:r>
              <a:rPr lang="en-US" sz="1800" dirty="0" smtClean="0"/>
              <a:t>Examples of 3</a:t>
            </a:r>
            <a:r>
              <a:rPr lang="en-US" sz="1800" baseline="30000" dirty="0" smtClean="0"/>
              <a:t>rd</a:t>
            </a:r>
            <a:r>
              <a:rPr lang="en-US" sz="1800" dirty="0" smtClean="0"/>
              <a:t> person singulars and possessives</a:t>
            </a:r>
            <a:r>
              <a:rPr lang="en-US" sz="2000" dirty="0" smtClean="0"/>
              <a:t>.</a:t>
            </a:r>
            <a:endParaRPr lang="en-US" sz="2000" dirty="0"/>
          </a:p>
        </p:txBody>
      </p:sp>
      <p:graphicFrame>
        <p:nvGraphicFramePr>
          <p:cNvPr id="4" name="Content Placeholder 3"/>
          <p:cNvGraphicFramePr>
            <a:graphicFrameLocks noGrp="1"/>
          </p:cNvGraphicFramePr>
          <p:nvPr>
            <p:ph idx="1"/>
          </p:nvPr>
        </p:nvGraphicFramePr>
        <p:xfrm>
          <a:off x="285719" y="571479"/>
          <a:ext cx="8429684" cy="6072233"/>
        </p:xfrm>
        <a:graphic>
          <a:graphicData uri="http://schemas.openxmlformats.org/drawingml/2006/table">
            <a:tbl>
              <a:tblPr firstRow="1" bandRow="1">
                <a:tableStyleId>{5C22544A-7EE6-4342-B048-85BDC9FD1C3A}</a:tableStyleId>
              </a:tblPr>
              <a:tblGrid>
                <a:gridCol w="1877808"/>
                <a:gridCol w="1877808"/>
                <a:gridCol w="1959425"/>
                <a:gridCol w="2714643"/>
              </a:tblGrid>
              <a:tr h="899442">
                <a:tc>
                  <a:txBody>
                    <a:bodyPr/>
                    <a:lstStyle/>
                    <a:p>
                      <a:r>
                        <a:rPr lang="en-US" sz="2000" dirty="0" smtClean="0"/>
                        <a:t>3</a:t>
                      </a:r>
                      <a:r>
                        <a:rPr lang="en-US" sz="2000" baseline="30000" dirty="0" smtClean="0"/>
                        <a:t>rd</a:t>
                      </a:r>
                      <a:r>
                        <a:rPr lang="en-US" sz="2000" dirty="0" smtClean="0"/>
                        <a:t> person singulars</a:t>
                      </a:r>
                      <a:endParaRPr lang="en-US" sz="2000" dirty="0"/>
                    </a:p>
                  </a:txBody>
                  <a:tcPr/>
                </a:tc>
                <a:tc>
                  <a:txBody>
                    <a:bodyPr/>
                    <a:lstStyle/>
                    <a:p>
                      <a:endParaRPr lang="en-US" sz="2000" dirty="0"/>
                    </a:p>
                  </a:txBody>
                  <a:tcPr/>
                </a:tc>
                <a:tc>
                  <a:txBody>
                    <a:bodyPr/>
                    <a:lstStyle/>
                    <a:p>
                      <a:r>
                        <a:rPr lang="en-US" sz="2000" dirty="0" smtClean="0"/>
                        <a:t>Possessives</a:t>
                      </a:r>
                      <a:endParaRPr lang="en-US" sz="2000" dirty="0"/>
                    </a:p>
                  </a:txBody>
                  <a:tcPr/>
                </a:tc>
                <a:tc>
                  <a:txBody>
                    <a:bodyPr/>
                    <a:lstStyle/>
                    <a:p>
                      <a:endParaRPr lang="en-US" sz="2000" dirty="0"/>
                    </a:p>
                  </a:txBody>
                  <a:tcPr/>
                </a:tc>
              </a:tr>
              <a:tr h="899442">
                <a:tc>
                  <a:txBody>
                    <a:bodyPr/>
                    <a:lstStyle/>
                    <a:p>
                      <a:r>
                        <a:rPr lang="en-US" sz="2000" dirty="0" smtClean="0"/>
                        <a:t>Sentence</a:t>
                      </a:r>
                      <a:endParaRPr lang="en-US" sz="2000" dirty="0"/>
                    </a:p>
                  </a:txBody>
                  <a:tcPr/>
                </a:tc>
                <a:tc>
                  <a:txBody>
                    <a:bodyPr/>
                    <a:lstStyle/>
                    <a:p>
                      <a:r>
                        <a:rPr lang="en-US" sz="2000" dirty="0" smtClean="0"/>
                        <a:t>Transcription</a:t>
                      </a:r>
                      <a:endParaRPr lang="en-US" sz="2000" dirty="0"/>
                    </a:p>
                  </a:txBody>
                  <a:tcPr/>
                </a:tc>
                <a:tc>
                  <a:txBody>
                    <a:bodyPr/>
                    <a:lstStyle/>
                    <a:p>
                      <a:r>
                        <a:rPr lang="en-US" sz="2000" dirty="0" smtClean="0"/>
                        <a:t>Sentence</a:t>
                      </a:r>
                      <a:endParaRPr lang="en-US" sz="2000" dirty="0"/>
                    </a:p>
                  </a:txBody>
                  <a:tcPr/>
                </a:tc>
                <a:tc>
                  <a:txBody>
                    <a:bodyPr/>
                    <a:lstStyle/>
                    <a:p>
                      <a:r>
                        <a:rPr lang="en-US" sz="2000" dirty="0" smtClean="0"/>
                        <a:t>transcription</a:t>
                      </a:r>
                      <a:endParaRPr lang="en-US" sz="2000" dirty="0"/>
                    </a:p>
                  </a:txBody>
                  <a:tcPr/>
                </a:tc>
              </a:tr>
              <a:tr h="1299194">
                <a:tc>
                  <a:txBody>
                    <a:bodyPr/>
                    <a:lstStyle/>
                    <a:p>
                      <a:r>
                        <a:rPr lang="en-US" sz="2000" dirty="0" smtClean="0"/>
                        <a:t>He </a:t>
                      </a:r>
                      <a:r>
                        <a:rPr lang="en-US" sz="2000" b="1" dirty="0" smtClean="0"/>
                        <a:t>loves </a:t>
                      </a:r>
                      <a:r>
                        <a:rPr lang="en-US" sz="2000" dirty="0" smtClean="0"/>
                        <a:t>flowers</a:t>
                      </a:r>
                      <a:endParaRPr lang="en-US" sz="2000" dirty="0"/>
                    </a:p>
                  </a:txBody>
                  <a:tcPr/>
                </a:tc>
                <a:tc>
                  <a:txBody>
                    <a:bodyPr/>
                    <a:lstStyle/>
                    <a:p>
                      <a:r>
                        <a:rPr lang="en-US" sz="2000" dirty="0" smtClean="0">
                          <a:sym typeface="SILDoulosIPA"/>
                        </a:rPr>
                        <a:t>-</a:t>
                      </a:r>
                      <a:endParaRPr lang="en-US" sz="2000" dirty="0"/>
                    </a:p>
                  </a:txBody>
                  <a:tcPr/>
                </a:tc>
                <a:tc>
                  <a:txBody>
                    <a:bodyPr/>
                    <a:lstStyle/>
                    <a:p>
                      <a:r>
                        <a:rPr lang="en-US" sz="2000" b="0" baseline="0" dirty="0" smtClean="0"/>
                        <a:t>The </a:t>
                      </a:r>
                      <a:r>
                        <a:rPr lang="en-US" sz="2000" b="1" baseline="0" dirty="0" smtClean="0"/>
                        <a:t>pub’s ambience </a:t>
                      </a:r>
                      <a:r>
                        <a:rPr lang="en-US" sz="2000" b="0" baseline="0" dirty="0" smtClean="0"/>
                        <a:t>is dull.</a:t>
                      </a:r>
                      <a:endParaRPr lang="en-US" sz="20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ym typeface="SILDoulosIPA"/>
                        </a:rPr>
                        <a:t>-  </a:t>
                      </a:r>
                      <a:endParaRPr lang="en-US" sz="2000" dirty="0" smtClean="0"/>
                    </a:p>
                    <a:p>
                      <a:endParaRPr lang="en-US" sz="2000" dirty="0"/>
                    </a:p>
                  </a:txBody>
                  <a:tcPr/>
                </a:tc>
              </a:tr>
              <a:tr h="820088">
                <a:tc>
                  <a:txBody>
                    <a:bodyPr/>
                    <a:lstStyle/>
                    <a:p>
                      <a:r>
                        <a:rPr lang="en-US" sz="2000" dirty="0" smtClean="0"/>
                        <a:t>He </a:t>
                      </a:r>
                      <a:r>
                        <a:rPr lang="en-US" sz="2000" b="1" dirty="0" smtClean="0"/>
                        <a:t>locks</a:t>
                      </a:r>
                      <a:r>
                        <a:rPr lang="en-US" sz="2000" dirty="0" smtClean="0"/>
                        <a:t> the door.</a:t>
                      </a:r>
                      <a:endParaRPr lang="en-US" sz="2000" dirty="0"/>
                    </a:p>
                  </a:txBody>
                  <a:tcPr/>
                </a:tc>
                <a:tc>
                  <a:txBody>
                    <a:bodyPr/>
                    <a:lstStyle/>
                    <a:p>
                      <a:r>
                        <a:rPr lang="en-US" sz="2000" dirty="0" smtClean="0">
                          <a:sym typeface="SILDoulosIPA"/>
                        </a:rPr>
                        <a:t>-</a:t>
                      </a:r>
                      <a:endParaRPr lang="en-US" sz="2000" dirty="0"/>
                    </a:p>
                  </a:txBody>
                  <a:tcPr/>
                </a:tc>
                <a:tc>
                  <a:txBody>
                    <a:bodyPr/>
                    <a:lstStyle/>
                    <a:p>
                      <a:r>
                        <a:rPr lang="en-US" sz="2000" dirty="0" smtClean="0"/>
                        <a:t>The </a:t>
                      </a:r>
                      <a:r>
                        <a:rPr lang="en-US" sz="2000" b="1" dirty="0" smtClean="0"/>
                        <a:t>pup’s nails </a:t>
                      </a:r>
                      <a:r>
                        <a:rPr lang="en-US" sz="2000" dirty="0" smtClean="0"/>
                        <a:t>are sharp.</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ym typeface="SILDoulosIPA"/>
                        </a:rPr>
                        <a:t>-  </a:t>
                      </a:r>
                      <a:endParaRPr lang="en-US" sz="2000" dirty="0" smtClean="0"/>
                    </a:p>
                  </a:txBody>
                  <a:tcPr/>
                </a:tc>
              </a:tr>
              <a:tr h="854873">
                <a:tc>
                  <a:txBody>
                    <a:bodyPr/>
                    <a:lstStyle/>
                    <a:p>
                      <a:r>
                        <a:rPr lang="en-US" sz="2000" dirty="0" smtClean="0"/>
                        <a:t>He </a:t>
                      </a:r>
                      <a:r>
                        <a:rPr lang="en-US" sz="2000" b="1" dirty="0" smtClean="0"/>
                        <a:t>caresses</a:t>
                      </a:r>
                      <a:r>
                        <a:rPr lang="en-US" sz="2000" baseline="0" dirty="0" smtClean="0"/>
                        <a:t> his dog</a:t>
                      </a:r>
                      <a:endParaRPr lang="en-US" sz="2000" dirty="0"/>
                    </a:p>
                  </a:txBody>
                  <a:tcPr/>
                </a:tc>
                <a:tc>
                  <a:txBody>
                    <a:bodyPr/>
                    <a:lstStyle/>
                    <a:p>
                      <a:r>
                        <a:rPr lang="en-US" sz="2000" dirty="0" smtClean="0">
                          <a:sym typeface="SILDoulosIPA"/>
                        </a:rPr>
                        <a:t>-</a:t>
                      </a:r>
                      <a:endParaRPr lang="en-US" sz="2000" dirty="0"/>
                    </a:p>
                  </a:txBody>
                  <a:tcPr/>
                </a:tc>
                <a:tc>
                  <a:txBody>
                    <a:bodyPr/>
                    <a:lstStyle/>
                    <a:p>
                      <a:r>
                        <a:rPr lang="en-US" sz="2000" dirty="0" smtClean="0"/>
                        <a:t>My </a:t>
                      </a:r>
                      <a:r>
                        <a:rPr lang="en-US" sz="2000" b="1" dirty="0" smtClean="0"/>
                        <a:t>purse’s colour </a:t>
                      </a:r>
                      <a:r>
                        <a:rPr lang="en-US" sz="2000" b="0" dirty="0" smtClean="0"/>
                        <a:t>is</a:t>
                      </a:r>
                      <a:r>
                        <a:rPr lang="en-US" sz="2000" b="0" baseline="0" dirty="0" smtClean="0"/>
                        <a:t> brown</a:t>
                      </a:r>
                      <a:r>
                        <a:rPr lang="en-US" sz="2000" dirty="0" smtClean="0"/>
                        <a:t> .</a:t>
                      </a:r>
                      <a:endParaRPr lang="en-US" sz="2000" dirty="0"/>
                    </a:p>
                  </a:txBody>
                  <a:tcPr/>
                </a:tc>
                <a:tc>
                  <a:txBody>
                    <a:bodyPr/>
                    <a:lstStyle/>
                    <a:p>
                      <a:r>
                        <a:rPr lang="en-US" sz="2000" dirty="0" smtClean="0">
                          <a:sym typeface="SILDoulosIPA"/>
                        </a:rPr>
                        <a:t>- </a:t>
                      </a:r>
                      <a:endParaRPr lang="en-US" sz="2000" dirty="0"/>
                    </a:p>
                  </a:txBody>
                  <a:tcPr/>
                </a:tc>
              </a:tr>
              <a:tr h="1299194">
                <a:tc>
                  <a:txBody>
                    <a:bodyPr/>
                    <a:lstStyle/>
                    <a:p>
                      <a:r>
                        <a:rPr lang="en-US" sz="2000" dirty="0" smtClean="0"/>
                        <a:t>He </a:t>
                      </a:r>
                      <a:r>
                        <a:rPr lang="en-US" sz="2000" b="1" dirty="0" smtClean="0"/>
                        <a:t>munches </a:t>
                      </a:r>
                      <a:r>
                        <a:rPr lang="en-US" sz="2000" dirty="0" smtClean="0"/>
                        <a:t>popcorn.</a:t>
                      </a:r>
                      <a:endParaRPr lang="en-US" sz="2000" dirty="0"/>
                    </a:p>
                  </a:txBody>
                  <a:tcPr/>
                </a:tc>
                <a:tc>
                  <a:txBody>
                    <a:bodyPr/>
                    <a:lstStyle/>
                    <a:p>
                      <a:r>
                        <a:rPr lang="en-US" sz="2000" dirty="0" smtClean="0">
                          <a:sym typeface="SILDoulosIPA"/>
                        </a:rPr>
                        <a:t>-</a:t>
                      </a:r>
                      <a:endParaRPr lang="en-US" sz="2000" dirty="0"/>
                    </a:p>
                  </a:txBody>
                  <a:tcPr/>
                </a:tc>
                <a:tc>
                  <a:txBody>
                    <a:bodyPr/>
                    <a:lstStyle/>
                    <a:p>
                      <a:r>
                        <a:rPr lang="en-US" sz="2000" dirty="0" smtClean="0"/>
                        <a:t>The</a:t>
                      </a:r>
                      <a:r>
                        <a:rPr lang="en-US" sz="2000" baseline="0" dirty="0" smtClean="0"/>
                        <a:t> </a:t>
                      </a:r>
                      <a:r>
                        <a:rPr lang="en-US" sz="2000" b="1" baseline="0" dirty="0" smtClean="0"/>
                        <a:t>bench’s</a:t>
                      </a:r>
                      <a:r>
                        <a:rPr lang="en-US" sz="2000" baseline="0" dirty="0" smtClean="0"/>
                        <a:t> </a:t>
                      </a:r>
                      <a:r>
                        <a:rPr lang="en-US" sz="2000" b="1" baseline="0" dirty="0" smtClean="0"/>
                        <a:t>colour</a:t>
                      </a:r>
                      <a:r>
                        <a:rPr lang="en-US" sz="2000" baseline="0" dirty="0" smtClean="0"/>
                        <a:t> was green.</a:t>
                      </a:r>
                      <a:endParaRPr lang="en-US" sz="2000" dirty="0"/>
                    </a:p>
                  </a:txBody>
                  <a:tcPr/>
                </a:tc>
                <a:tc>
                  <a:txBody>
                    <a:bodyPr/>
                    <a:lstStyle/>
                    <a:p>
                      <a:r>
                        <a:rPr lang="en-US" sz="2000" dirty="0" smtClean="0">
                          <a:sym typeface="SILDoulosIPA"/>
                        </a:rPr>
                        <a:t>- </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lstStyle/>
          <a:p>
            <a:r>
              <a:rPr lang="en-US" dirty="0" smtClean="0"/>
              <a:t>Additional category</a:t>
            </a:r>
            <a:endParaRPr lang="en-US" dirty="0"/>
          </a:p>
        </p:txBody>
      </p:sp>
      <p:sp>
        <p:nvSpPr>
          <p:cNvPr id="3" name="Content Placeholder 2"/>
          <p:cNvSpPr>
            <a:spLocks noGrp="1"/>
          </p:cNvSpPr>
          <p:nvPr>
            <p:ph idx="1"/>
          </p:nvPr>
        </p:nvSpPr>
        <p:spPr>
          <a:xfrm>
            <a:off x="457200" y="642918"/>
            <a:ext cx="8229600" cy="6215082"/>
          </a:xfrm>
        </p:spPr>
        <p:txBody>
          <a:bodyPr/>
          <a:lstStyle/>
          <a:p>
            <a:r>
              <a:rPr lang="en-US" dirty="0" smtClean="0"/>
              <a:t>Word-internal </a:t>
            </a:r>
            <a:r>
              <a:rPr lang="en-US" dirty="0" smtClean="0"/>
              <a:t> </a:t>
            </a:r>
            <a:r>
              <a:rPr lang="en-US" dirty="0" smtClean="0"/>
              <a:t>is another category  taken into consideration in addition to the other three mentioned earlier.</a:t>
            </a:r>
          </a:p>
          <a:p>
            <a:r>
              <a:rPr lang="en-US" dirty="0" smtClean="0"/>
              <a:t>Voicing in word-internal position </a:t>
            </a:r>
            <a:r>
              <a:rPr lang="en-US" dirty="0" smtClean="0"/>
              <a:t>in </a:t>
            </a:r>
            <a:r>
              <a:rPr lang="en-US" dirty="0" smtClean="0"/>
              <a:t>English is conditioned by the preceding and the following segment.</a:t>
            </a:r>
          </a:p>
          <a:p>
            <a:r>
              <a:rPr lang="en-US" dirty="0" smtClean="0"/>
              <a:t>For example, in words like</a:t>
            </a:r>
          </a:p>
          <a:p>
            <a:pPr lvl="1"/>
            <a:r>
              <a:rPr lang="en-US" dirty="0" smtClean="0"/>
              <a:t>‘chromosome’ [</a:t>
            </a:r>
            <a:r>
              <a:rPr lang="en-US" dirty="0" smtClean="0">
                <a:sym typeface="SILDoulosIPA"/>
              </a:rPr>
              <a:t></a:t>
            </a:r>
            <a:r>
              <a:rPr lang="en-US" b="1" dirty="0" smtClean="0">
                <a:sym typeface="SILDoulosIPA"/>
              </a:rPr>
              <a:t></a:t>
            </a:r>
            <a:r>
              <a:rPr lang="en-US" dirty="0" smtClean="0">
                <a:sym typeface="SILDoulosIPA"/>
              </a:rPr>
              <a:t>]</a:t>
            </a:r>
          </a:p>
          <a:p>
            <a:pPr lvl="1"/>
            <a:r>
              <a:rPr lang="en-US" dirty="0" smtClean="0">
                <a:sym typeface="SILDoulosIPA"/>
              </a:rPr>
              <a:t>‘chrysanthemum’[</a:t>
            </a:r>
            <a:r>
              <a:rPr lang="en-US" b="1" dirty="0" smtClean="0">
                <a:sym typeface="SILDoulosIPA"/>
              </a:rPr>
              <a:t></a:t>
            </a:r>
            <a:r>
              <a:rPr lang="en-US" dirty="0" smtClean="0">
                <a:sym typeface="SILDoulosIPA"/>
              </a:rPr>
              <a:t>]</a:t>
            </a:r>
          </a:p>
          <a:p>
            <a:pPr lvl="1"/>
            <a:r>
              <a:rPr lang="en-US" dirty="0" smtClean="0">
                <a:sym typeface="SILDoulosIPA"/>
              </a:rPr>
              <a:t>‘assorted’[</a:t>
            </a:r>
            <a:r>
              <a:rPr lang="en-US" b="1" dirty="0" smtClean="0">
                <a:sym typeface="SILDoulosIPA"/>
              </a:rPr>
              <a:t></a:t>
            </a:r>
            <a:r>
              <a:rPr lang="en-US" dirty="0" smtClean="0">
                <a:sym typeface="SILDoulosIPA"/>
              </a:rPr>
              <a:t>]</a:t>
            </a:r>
          </a:p>
          <a:p>
            <a:pPr lvl="1"/>
            <a:r>
              <a:rPr lang="en-US" dirty="0" smtClean="0">
                <a:sym typeface="SILDoulosIPA"/>
              </a:rPr>
              <a:t>‘absurd’[</a:t>
            </a:r>
            <a:r>
              <a:rPr lang="en-US" b="1" dirty="0" smtClean="0">
                <a:sym typeface="SILDoulosIPA"/>
              </a:rPr>
              <a:t></a:t>
            </a:r>
            <a:r>
              <a:rPr lang="en-US" dirty="0" smtClean="0">
                <a:sym typeface="SILDoulosIPA"/>
              </a:rPr>
              <a:t>]</a:t>
            </a:r>
          </a:p>
          <a:p>
            <a:pPr lvl="1"/>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3695</TotalTime>
  <Words>2746</Words>
  <Application>Microsoft Office PowerPoint</Application>
  <PresentationFormat>On-screen Show (4:3)</PresentationFormat>
  <Paragraphs>770</Paragraphs>
  <Slides>36</Slides>
  <Notes>12</Notes>
  <HiddenSlides>0</HiddenSlides>
  <MMClips>12</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VOICING PATTERNS IN INDIAN ENGLISH*</vt:lpstr>
      <vt:lpstr>Acknowledgements</vt:lpstr>
      <vt:lpstr>Objective</vt:lpstr>
      <vt:lpstr>Common factors among these three categories</vt:lpstr>
      <vt:lpstr>Plural allomorphs in English</vt:lpstr>
      <vt:lpstr>Pedagogical rules of plural formation in English</vt:lpstr>
      <vt:lpstr>3rd person singulars and possessives in English</vt:lpstr>
      <vt:lpstr>Examples of 3rd person singulars and possessives.</vt:lpstr>
      <vt:lpstr>Additional category</vt:lpstr>
      <vt:lpstr>Revisiting the voicing patterns</vt:lpstr>
      <vt:lpstr>Data and Methodology</vt:lpstr>
      <vt:lpstr>Details of the data </vt:lpstr>
      <vt:lpstr>The first page of the reading passage</vt:lpstr>
      <vt:lpstr>The second page of the reading passage.</vt:lpstr>
      <vt:lpstr>Methodology</vt:lpstr>
      <vt:lpstr>Methodology (continued)</vt:lpstr>
      <vt:lpstr>Speaker details</vt:lpstr>
      <vt:lpstr>Table showing speaker information on their L1s,preferred language of communication , medium of schooling and total hours of recording.</vt:lpstr>
      <vt:lpstr>Speakers’ information</vt:lpstr>
      <vt:lpstr>Status of Indian English</vt:lpstr>
      <vt:lpstr>Nature of speech in Delhi</vt:lpstr>
      <vt:lpstr>Overall results</vt:lpstr>
      <vt:lpstr>Table showing percentages of voicing and voicelessness across grammatical contexts</vt:lpstr>
      <vt:lpstr>Table showing percentages of voicing and voicelessness in preceding context across grammatical contexts with merged groups. </vt:lpstr>
      <vt:lpstr>Frequency of voicing as a function of preceding voiced context (+Voice----)</vt:lpstr>
      <vt:lpstr>Details of the preceding context</vt:lpstr>
      <vt:lpstr>Voicing % as a function of the following  and preceding contexts</vt:lpstr>
      <vt:lpstr>Voicing as a function of preceding and following voiced context</vt:lpstr>
      <vt:lpstr>The effect of a preceding context when a voiced context follows.</vt:lpstr>
      <vt:lpstr> What is the norm that people are aiming at? </vt:lpstr>
      <vt:lpstr>Table showing percentages of voicing and voicelessness across data types</vt:lpstr>
      <vt:lpstr>Frequency of voicing in the preceding voiced (+Voice---)context across data types</vt:lpstr>
      <vt:lpstr>Inferences </vt:lpstr>
      <vt:lpstr>Summary and Conclusions</vt:lpstr>
      <vt:lpstr>Summary and conclusions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Posing the problem and the objectives  of the paper</dc:title>
  <dc:creator> </dc:creator>
  <cp:lastModifiedBy> </cp:lastModifiedBy>
  <cp:revision>546</cp:revision>
  <dcterms:created xsi:type="dcterms:W3CDTF">2009-02-11T08:13:28Z</dcterms:created>
  <dcterms:modified xsi:type="dcterms:W3CDTF">2009-03-11T17:23:53Z</dcterms:modified>
</cp:coreProperties>
</file>