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68"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C4344"/>
    <a:srgbClr val="1E4644"/>
    <a:srgbClr val="195B4A"/>
    <a:srgbClr val="431D2A"/>
    <a:srgbClr val="336699"/>
    <a:srgbClr val="0D2D25"/>
    <a:srgbClr val="4C6F9A"/>
    <a:srgbClr val="2C1D02"/>
    <a:srgbClr val="1925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6" d="100"/>
          <a:sy n="96" d="100"/>
        </p:scale>
        <p:origin x="-618" y="7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Office_Excel_Worksheet2.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28"/>
  <c:chart>
    <c:autoTitleDeleted val="1"/>
    <c:plotArea>
      <c:layout/>
      <c:barChart>
        <c:barDir val="col"/>
        <c:grouping val="clustered"/>
        <c:ser>
          <c:idx val="0"/>
          <c:order val="0"/>
          <c:tx>
            <c:strRef>
              <c:f>Sheet4!$Y$8</c:f>
              <c:strCache>
                <c:ptCount val="1"/>
                <c:pt idx="0">
                  <c:v>Biodiviersity</c:v>
                </c:pt>
              </c:strCache>
            </c:strRef>
          </c:tx>
          <c:cat>
            <c:strRef>
              <c:f>Sheet4!$X$9:$X$45</c:f>
              <c:strCache>
                <c:ptCount val="37"/>
                <c:pt idx="0">
                  <c:v>IM0105</c:v>
                </c:pt>
                <c:pt idx="1">
                  <c:v>IM0120</c:v>
                </c:pt>
                <c:pt idx="2">
                  <c:v>IM0111</c:v>
                </c:pt>
                <c:pt idx="3">
                  <c:v>IM1301</c:v>
                </c:pt>
                <c:pt idx="4">
                  <c:v>IM1303</c:v>
                </c:pt>
                <c:pt idx="5">
                  <c:v>IM0203</c:v>
                </c:pt>
                <c:pt idx="6">
                  <c:v>IM0126</c:v>
                </c:pt>
                <c:pt idx="7">
                  <c:v>IM0131</c:v>
                </c:pt>
                <c:pt idx="8">
                  <c:v>IM0207</c:v>
                </c:pt>
                <c:pt idx="9">
                  <c:v>IM0401</c:v>
                </c:pt>
                <c:pt idx="10">
                  <c:v>IM0209</c:v>
                </c:pt>
                <c:pt idx="11">
                  <c:v>IM0301</c:v>
                </c:pt>
                <c:pt idx="12">
                  <c:v>PA1012</c:v>
                </c:pt>
                <c:pt idx="13">
                  <c:v>IM0135</c:v>
                </c:pt>
                <c:pt idx="14">
                  <c:v>IM0208</c:v>
                </c:pt>
                <c:pt idx="15">
                  <c:v>IM1304</c:v>
                </c:pt>
                <c:pt idx="16">
                  <c:v>IM0134</c:v>
                </c:pt>
                <c:pt idx="17">
                  <c:v>IM0151</c:v>
                </c:pt>
                <c:pt idx="18">
                  <c:v>IM0150</c:v>
                </c:pt>
                <c:pt idx="19">
                  <c:v>IM0201</c:v>
                </c:pt>
                <c:pt idx="20">
                  <c:v>IM0303</c:v>
                </c:pt>
                <c:pt idx="21">
                  <c:v>IM0166</c:v>
                </c:pt>
                <c:pt idx="22">
                  <c:v>IM0206</c:v>
                </c:pt>
                <c:pt idx="23">
                  <c:v>IM0403</c:v>
                </c:pt>
                <c:pt idx="24">
                  <c:v>IM0115</c:v>
                </c:pt>
                <c:pt idx="25">
                  <c:v>PA1021</c:v>
                </c:pt>
                <c:pt idx="26">
                  <c:v>IM0204</c:v>
                </c:pt>
                <c:pt idx="27">
                  <c:v>PA1006</c:v>
                </c:pt>
                <c:pt idx="28">
                  <c:v>IM0901</c:v>
                </c:pt>
                <c:pt idx="29">
                  <c:v>IM0142</c:v>
                </c:pt>
                <c:pt idx="30">
                  <c:v>IM0133</c:v>
                </c:pt>
                <c:pt idx="31">
                  <c:v>IM0124</c:v>
                </c:pt>
                <c:pt idx="32">
                  <c:v>IM0101</c:v>
                </c:pt>
                <c:pt idx="33">
                  <c:v>IM0502</c:v>
                </c:pt>
                <c:pt idx="34">
                  <c:v>IM0162</c:v>
                </c:pt>
                <c:pt idx="35">
                  <c:v>IM0501</c:v>
                </c:pt>
                <c:pt idx="36">
                  <c:v>PA1003</c:v>
                </c:pt>
              </c:strCache>
            </c:strRef>
          </c:cat>
          <c:val>
            <c:numRef>
              <c:f>Sheet4!$Y$9:$Y$45</c:f>
              <c:numCache>
                <c:formatCode>General</c:formatCode>
                <c:ptCount val="37"/>
                <c:pt idx="0">
                  <c:v>0.83509999999999995</c:v>
                </c:pt>
                <c:pt idx="1">
                  <c:v>0.86370000000000002</c:v>
                </c:pt>
                <c:pt idx="2">
                  <c:v>0.80230000000000001</c:v>
                </c:pt>
                <c:pt idx="3">
                  <c:v>0.7984</c:v>
                </c:pt>
                <c:pt idx="4">
                  <c:v>0.8024</c:v>
                </c:pt>
                <c:pt idx="5">
                  <c:v>0.77869999999999995</c:v>
                </c:pt>
                <c:pt idx="6">
                  <c:v>0.86160000000000003</c:v>
                </c:pt>
                <c:pt idx="7">
                  <c:v>0.88970000000000005</c:v>
                </c:pt>
                <c:pt idx="8">
                  <c:v>0.76910000000000001</c:v>
                </c:pt>
                <c:pt idx="9">
                  <c:v>0.88690000000000002</c:v>
                </c:pt>
                <c:pt idx="10">
                  <c:v>0.80720000000000003</c:v>
                </c:pt>
                <c:pt idx="11">
                  <c:v>0.81440000000000001</c:v>
                </c:pt>
                <c:pt idx="12">
                  <c:v>0.75900000000000001</c:v>
                </c:pt>
                <c:pt idx="13">
                  <c:v>0.83430000000000004</c:v>
                </c:pt>
                <c:pt idx="14">
                  <c:v>0.79530000000000001</c:v>
                </c:pt>
                <c:pt idx="15">
                  <c:v>0.71089999999999998</c:v>
                </c:pt>
                <c:pt idx="16">
                  <c:v>0.82679999999999998</c:v>
                </c:pt>
                <c:pt idx="17">
                  <c:v>0.85499999999999998</c:v>
                </c:pt>
                <c:pt idx="18">
                  <c:v>0.82769999999999999</c:v>
                </c:pt>
                <c:pt idx="19">
                  <c:v>0.80379999999999996</c:v>
                </c:pt>
                <c:pt idx="20">
                  <c:v>0.77329999999999999</c:v>
                </c:pt>
                <c:pt idx="21">
                  <c:v>0.81720000000000004</c:v>
                </c:pt>
                <c:pt idx="22">
                  <c:v>0.79310000000000003</c:v>
                </c:pt>
                <c:pt idx="23">
                  <c:v>0.74760000000000004</c:v>
                </c:pt>
                <c:pt idx="24">
                  <c:v>0.81310000000000004</c:v>
                </c:pt>
                <c:pt idx="25">
                  <c:v>0.7893</c:v>
                </c:pt>
                <c:pt idx="26">
                  <c:v>0.77110000000000001</c:v>
                </c:pt>
                <c:pt idx="27">
                  <c:v>0.75539999999999996</c:v>
                </c:pt>
                <c:pt idx="28">
                  <c:v>0.72940000000000005</c:v>
                </c:pt>
                <c:pt idx="29">
                  <c:v>0.77290000000000003</c:v>
                </c:pt>
                <c:pt idx="30">
                  <c:v>0.71360000000000001</c:v>
                </c:pt>
                <c:pt idx="31">
                  <c:v>0.81610000000000005</c:v>
                </c:pt>
                <c:pt idx="32">
                  <c:v>0.72130000000000005</c:v>
                </c:pt>
                <c:pt idx="33">
                  <c:v>0.77210000000000001</c:v>
                </c:pt>
                <c:pt idx="34">
                  <c:v>0.7349</c:v>
                </c:pt>
                <c:pt idx="35">
                  <c:v>0.79410000000000003</c:v>
                </c:pt>
                <c:pt idx="36">
                  <c:v>0.82230000000000003</c:v>
                </c:pt>
              </c:numCache>
            </c:numRef>
          </c:val>
        </c:ser>
        <c:ser>
          <c:idx val="1"/>
          <c:order val="1"/>
          <c:tx>
            <c:strRef>
              <c:f>Sheet4!$Z$8</c:f>
              <c:strCache>
                <c:ptCount val="1"/>
                <c:pt idx="0">
                  <c:v>Linguistic Diversity</c:v>
                </c:pt>
              </c:strCache>
            </c:strRef>
          </c:tx>
          <c:cat>
            <c:strRef>
              <c:f>Sheet4!$X$9:$X$45</c:f>
              <c:strCache>
                <c:ptCount val="37"/>
                <c:pt idx="0">
                  <c:v>IM0105</c:v>
                </c:pt>
                <c:pt idx="1">
                  <c:v>IM0120</c:v>
                </c:pt>
                <c:pt idx="2">
                  <c:v>IM0111</c:v>
                </c:pt>
                <c:pt idx="3">
                  <c:v>IM1301</c:v>
                </c:pt>
                <c:pt idx="4">
                  <c:v>IM1303</c:v>
                </c:pt>
                <c:pt idx="5">
                  <c:v>IM0203</c:v>
                </c:pt>
                <c:pt idx="6">
                  <c:v>IM0126</c:v>
                </c:pt>
                <c:pt idx="7">
                  <c:v>IM0131</c:v>
                </c:pt>
                <c:pt idx="8">
                  <c:v>IM0207</c:v>
                </c:pt>
                <c:pt idx="9">
                  <c:v>IM0401</c:v>
                </c:pt>
                <c:pt idx="10">
                  <c:v>IM0209</c:v>
                </c:pt>
                <c:pt idx="11">
                  <c:v>IM0301</c:v>
                </c:pt>
                <c:pt idx="12">
                  <c:v>PA1012</c:v>
                </c:pt>
                <c:pt idx="13">
                  <c:v>IM0135</c:v>
                </c:pt>
                <c:pt idx="14">
                  <c:v>IM0208</c:v>
                </c:pt>
                <c:pt idx="15">
                  <c:v>IM1304</c:v>
                </c:pt>
                <c:pt idx="16">
                  <c:v>IM0134</c:v>
                </c:pt>
                <c:pt idx="17">
                  <c:v>IM0151</c:v>
                </c:pt>
                <c:pt idx="18">
                  <c:v>IM0150</c:v>
                </c:pt>
                <c:pt idx="19">
                  <c:v>IM0201</c:v>
                </c:pt>
                <c:pt idx="20">
                  <c:v>IM0303</c:v>
                </c:pt>
                <c:pt idx="21">
                  <c:v>IM0166</c:v>
                </c:pt>
                <c:pt idx="22">
                  <c:v>IM0206</c:v>
                </c:pt>
                <c:pt idx="23">
                  <c:v>IM0403</c:v>
                </c:pt>
                <c:pt idx="24">
                  <c:v>IM0115</c:v>
                </c:pt>
                <c:pt idx="25">
                  <c:v>PA1021</c:v>
                </c:pt>
                <c:pt idx="26">
                  <c:v>IM0204</c:v>
                </c:pt>
                <c:pt idx="27">
                  <c:v>PA1006</c:v>
                </c:pt>
                <c:pt idx="28">
                  <c:v>IM0901</c:v>
                </c:pt>
                <c:pt idx="29">
                  <c:v>IM0142</c:v>
                </c:pt>
                <c:pt idx="30">
                  <c:v>IM0133</c:v>
                </c:pt>
                <c:pt idx="31">
                  <c:v>IM0124</c:v>
                </c:pt>
                <c:pt idx="32">
                  <c:v>IM0101</c:v>
                </c:pt>
                <c:pt idx="33">
                  <c:v>IM0502</c:v>
                </c:pt>
                <c:pt idx="34">
                  <c:v>IM0162</c:v>
                </c:pt>
                <c:pt idx="35">
                  <c:v>IM0501</c:v>
                </c:pt>
                <c:pt idx="36">
                  <c:v>PA1003</c:v>
                </c:pt>
              </c:strCache>
            </c:strRef>
          </c:cat>
          <c:val>
            <c:numRef>
              <c:f>Sheet4!$Z$9:$Z$45</c:f>
              <c:numCache>
                <c:formatCode>General</c:formatCode>
                <c:ptCount val="37"/>
                <c:pt idx="0">
                  <c:v>0.74639999999999995</c:v>
                </c:pt>
                <c:pt idx="1">
                  <c:v>0.7389</c:v>
                </c:pt>
                <c:pt idx="2">
                  <c:v>0.7117</c:v>
                </c:pt>
                <c:pt idx="3">
                  <c:v>0.69750000000000001</c:v>
                </c:pt>
                <c:pt idx="4">
                  <c:v>0.69240000000000002</c:v>
                </c:pt>
                <c:pt idx="5">
                  <c:v>0.6522</c:v>
                </c:pt>
                <c:pt idx="6">
                  <c:v>0.64890000000000003</c:v>
                </c:pt>
                <c:pt idx="7">
                  <c:v>0.60340000000000005</c:v>
                </c:pt>
                <c:pt idx="8">
                  <c:v>0.59440000000000004</c:v>
                </c:pt>
                <c:pt idx="9">
                  <c:v>0.58979999999999999</c:v>
                </c:pt>
                <c:pt idx="10">
                  <c:v>0.5585</c:v>
                </c:pt>
                <c:pt idx="11">
                  <c:v>0.54669999999999996</c:v>
                </c:pt>
                <c:pt idx="12">
                  <c:v>0.54669999999999996</c:v>
                </c:pt>
                <c:pt idx="13">
                  <c:v>0.52010000000000001</c:v>
                </c:pt>
                <c:pt idx="14">
                  <c:v>0.52010000000000001</c:v>
                </c:pt>
                <c:pt idx="15">
                  <c:v>0.52010000000000001</c:v>
                </c:pt>
                <c:pt idx="16">
                  <c:v>0.505</c:v>
                </c:pt>
                <c:pt idx="17">
                  <c:v>0.4884</c:v>
                </c:pt>
                <c:pt idx="18">
                  <c:v>0.47939999999999999</c:v>
                </c:pt>
                <c:pt idx="19">
                  <c:v>0.47939999999999999</c:v>
                </c:pt>
                <c:pt idx="20">
                  <c:v>0.47939999999999999</c:v>
                </c:pt>
                <c:pt idx="21">
                  <c:v>0.46989999999999998</c:v>
                </c:pt>
                <c:pt idx="22">
                  <c:v>0.46989999999999998</c:v>
                </c:pt>
                <c:pt idx="23">
                  <c:v>0.46989999999999998</c:v>
                </c:pt>
                <c:pt idx="24">
                  <c:v>0.43780000000000002</c:v>
                </c:pt>
                <c:pt idx="25">
                  <c:v>0.42549999999999999</c:v>
                </c:pt>
                <c:pt idx="26">
                  <c:v>0.42549999999999999</c:v>
                </c:pt>
                <c:pt idx="27">
                  <c:v>0.42549999999999999</c:v>
                </c:pt>
                <c:pt idx="28">
                  <c:v>0.42549999999999999</c:v>
                </c:pt>
                <c:pt idx="29">
                  <c:v>0.41220000000000001</c:v>
                </c:pt>
                <c:pt idx="30">
                  <c:v>0.38190000000000002</c:v>
                </c:pt>
                <c:pt idx="31">
                  <c:v>0.36449999999999999</c:v>
                </c:pt>
                <c:pt idx="32">
                  <c:v>0.36449999999999999</c:v>
                </c:pt>
                <c:pt idx="33">
                  <c:v>0.3644</c:v>
                </c:pt>
                <c:pt idx="34">
                  <c:v>0.3644</c:v>
                </c:pt>
                <c:pt idx="35">
                  <c:v>0.34489999999999998</c:v>
                </c:pt>
                <c:pt idx="36">
                  <c:v>0.1822</c:v>
                </c:pt>
              </c:numCache>
            </c:numRef>
          </c:val>
        </c:ser>
        <c:gapWidth val="75"/>
        <c:overlap val="-25"/>
        <c:axId val="60692352"/>
        <c:axId val="60693888"/>
      </c:barChart>
      <c:catAx>
        <c:axId val="60692352"/>
        <c:scaling>
          <c:orientation val="minMax"/>
        </c:scaling>
        <c:axPos val="b"/>
        <c:numFmt formatCode="General" sourceLinked="1"/>
        <c:majorTickMark val="none"/>
        <c:tickLblPos val="nextTo"/>
        <c:crossAx val="60693888"/>
        <c:crosses val="autoZero"/>
        <c:auto val="1"/>
        <c:lblAlgn val="ctr"/>
        <c:lblOffset val="100"/>
      </c:catAx>
      <c:valAx>
        <c:axId val="60693888"/>
        <c:scaling>
          <c:orientation val="minMax"/>
        </c:scaling>
        <c:axPos val="l"/>
        <c:majorGridlines/>
        <c:numFmt formatCode="General" sourceLinked="1"/>
        <c:majorTickMark val="none"/>
        <c:tickLblPos val="nextTo"/>
        <c:crossAx val="60692352"/>
        <c:crosses val="autoZero"/>
        <c:crossBetween val="between"/>
      </c:valAx>
    </c:plotArea>
    <c:legend>
      <c:legendPos val="b"/>
      <c:layout/>
    </c:legend>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style val="26"/>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3558374647613495E-2"/>
          <c:y val="6.3033956692913382E-2"/>
          <c:w val="0.76794242733547191"/>
          <c:h val="0.75110195209973751"/>
        </c:manualLayout>
      </c:layout>
      <c:scatterChart>
        <c:scatterStyle val="lineMarker"/>
        <c:ser>
          <c:idx val="0"/>
          <c:order val="0"/>
          <c:tx>
            <c:strRef>
              <c:f>Sheet5!$B$2</c:f>
              <c:strCache>
                <c:ptCount val="1"/>
                <c:pt idx="0">
                  <c:v>Biodiviersity</c:v>
                </c:pt>
              </c:strCache>
            </c:strRef>
          </c:tx>
          <c:marker>
            <c:symbol val="none"/>
          </c:marker>
          <c:trendline>
            <c:trendlineType val="linear"/>
          </c:trendline>
          <c:xVal>
            <c:strRef>
              <c:f>Sheet5!$A$3:$A$39</c:f>
              <c:strCache>
                <c:ptCount val="37"/>
                <c:pt idx="0">
                  <c:v>IM0105</c:v>
                </c:pt>
                <c:pt idx="1">
                  <c:v>IM0120</c:v>
                </c:pt>
                <c:pt idx="2">
                  <c:v>IM0111</c:v>
                </c:pt>
                <c:pt idx="3">
                  <c:v>IM1301</c:v>
                </c:pt>
                <c:pt idx="4">
                  <c:v>IM1303</c:v>
                </c:pt>
                <c:pt idx="5">
                  <c:v>IM0203</c:v>
                </c:pt>
                <c:pt idx="6">
                  <c:v>IM0126</c:v>
                </c:pt>
                <c:pt idx="7">
                  <c:v>IM0131</c:v>
                </c:pt>
                <c:pt idx="8">
                  <c:v>IM0207</c:v>
                </c:pt>
                <c:pt idx="9">
                  <c:v>IM0401</c:v>
                </c:pt>
                <c:pt idx="10">
                  <c:v>IM0209</c:v>
                </c:pt>
                <c:pt idx="11">
                  <c:v>IM0301</c:v>
                </c:pt>
                <c:pt idx="12">
                  <c:v>PA1012</c:v>
                </c:pt>
                <c:pt idx="13">
                  <c:v>IM0135</c:v>
                </c:pt>
                <c:pt idx="14">
                  <c:v>IM0208</c:v>
                </c:pt>
                <c:pt idx="15">
                  <c:v>IM1304</c:v>
                </c:pt>
                <c:pt idx="16">
                  <c:v>IM0134</c:v>
                </c:pt>
                <c:pt idx="17">
                  <c:v>IM0151</c:v>
                </c:pt>
                <c:pt idx="18">
                  <c:v>IM0150</c:v>
                </c:pt>
                <c:pt idx="19">
                  <c:v>IM0201</c:v>
                </c:pt>
                <c:pt idx="20">
                  <c:v>IM0303</c:v>
                </c:pt>
                <c:pt idx="21">
                  <c:v>IM0166</c:v>
                </c:pt>
                <c:pt idx="22">
                  <c:v>IM0206</c:v>
                </c:pt>
                <c:pt idx="23">
                  <c:v>IM0403</c:v>
                </c:pt>
                <c:pt idx="24">
                  <c:v>IM0115</c:v>
                </c:pt>
                <c:pt idx="25">
                  <c:v>PA1021</c:v>
                </c:pt>
                <c:pt idx="26">
                  <c:v>IM0204</c:v>
                </c:pt>
                <c:pt idx="27">
                  <c:v>PA1006</c:v>
                </c:pt>
                <c:pt idx="28">
                  <c:v>IM0901</c:v>
                </c:pt>
                <c:pt idx="29">
                  <c:v>IM0142</c:v>
                </c:pt>
                <c:pt idx="30">
                  <c:v>IM0133</c:v>
                </c:pt>
                <c:pt idx="31">
                  <c:v>IM0124</c:v>
                </c:pt>
                <c:pt idx="32">
                  <c:v>IM0101</c:v>
                </c:pt>
                <c:pt idx="33">
                  <c:v>IM0502</c:v>
                </c:pt>
                <c:pt idx="34">
                  <c:v>IM0162</c:v>
                </c:pt>
                <c:pt idx="35">
                  <c:v>IM0501</c:v>
                </c:pt>
                <c:pt idx="36">
                  <c:v>PA1003</c:v>
                </c:pt>
              </c:strCache>
            </c:strRef>
          </c:xVal>
          <c:yVal>
            <c:numRef>
              <c:f>Sheet5!$B$3:$B$39</c:f>
              <c:numCache>
                <c:formatCode>General</c:formatCode>
                <c:ptCount val="37"/>
                <c:pt idx="0">
                  <c:v>0.83509999999999995</c:v>
                </c:pt>
                <c:pt idx="1">
                  <c:v>0.86370000000000002</c:v>
                </c:pt>
                <c:pt idx="2">
                  <c:v>0.80230000000000001</c:v>
                </c:pt>
                <c:pt idx="3">
                  <c:v>0.7984</c:v>
                </c:pt>
                <c:pt idx="4">
                  <c:v>0.8024</c:v>
                </c:pt>
                <c:pt idx="5">
                  <c:v>0.77869999999999995</c:v>
                </c:pt>
                <c:pt idx="6">
                  <c:v>0.86160000000000003</c:v>
                </c:pt>
                <c:pt idx="7">
                  <c:v>0.88970000000000005</c:v>
                </c:pt>
                <c:pt idx="8">
                  <c:v>0.76910000000000001</c:v>
                </c:pt>
                <c:pt idx="9">
                  <c:v>0.88690000000000002</c:v>
                </c:pt>
                <c:pt idx="10">
                  <c:v>0.80720000000000003</c:v>
                </c:pt>
                <c:pt idx="11">
                  <c:v>0.81440000000000001</c:v>
                </c:pt>
                <c:pt idx="12">
                  <c:v>0.75900000000000001</c:v>
                </c:pt>
                <c:pt idx="13">
                  <c:v>0.83430000000000004</c:v>
                </c:pt>
                <c:pt idx="14">
                  <c:v>0.79530000000000001</c:v>
                </c:pt>
                <c:pt idx="15">
                  <c:v>0.71089999999999998</c:v>
                </c:pt>
                <c:pt idx="16">
                  <c:v>0.82679999999999998</c:v>
                </c:pt>
                <c:pt idx="17">
                  <c:v>0.85499999999999998</c:v>
                </c:pt>
                <c:pt idx="18">
                  <c:v>0.82769999999999999</c:v>
                </c:pt>
                <c:pt idx="19">
                  <c:v>0.80379999999999996</c:v>
                </c:pt>
                <c:pt idx="20">
                  <c:v>0.77329999999999999</c:v>
                </c:pt>
                <c:pt idx="21">
                  <c:v>0.81720000000000004</c:v>
                </c:pt>
                <c:pt idx="22">
                  <c:v>0.79310000000000003</c:v>
                </c:pt>
                <c:pt idx="23">
                  <c:v>0.74760000000000004</c:v>
                </c:pt>
                <c:pt idx="24">
                  <c:v>0.81310000000000004</c:v>
                </c:pt>
                <c:pt idx="25">
                  <c:v>0.7893</c:v>
                </c:pt>
                <c:pt idx="26">
                  <c:v>0.77110000000000001</c:v>
                </c:pt>
                <c:pt idx="27">
                  <c:v>0.75539999999999996</c:v>
                </c:pt>
                <c:pt idx="28">
                  <c:v>0.72940000000000005</c:v>
                </c:pt>
                <c:pt idx="29">
                  <c:v>0.77290000000000003</c:v>
                </c:pt>
                <c:pt idx="30">
                  <c:v>0.71360000000000001</c:v>
                </c:pt>
                <c:pt idx="31">
                  <c:v>0.81610000000000005</c:v>
                </c:pt>
                <c:pt idx="32">
                  <c:v>0.72130000000000005</c:v>
                </c:pt>
                <c:pt idx="33">
                  <c:v>0.77210000000000001</c:v>
                </c:pt>
                <c:pt idx="34">
                  <c:v>0.7349</c:v>
                </c:pt>
                <c:pt idx="35">
                  <c:v>0.79410000000000003</c:v>
                </c:pt>
                <c:pt idx="36">
                  <c:v>0.82230000000000003</c:v>
                </c:pt>
              </c:numCache>
            </c:numRef>
          </c:yVal>
        </c:ser>
        <c:ser>
          <c:idx val="1"/>
          <c:order val="1"/>
          <c:tx>
            <c:strRef>
              <c:f>Sheet5!$C$2</c:f>
              <c:strCache>
                <c:ptCount val="1"/>
                <c:pt idx="0">
                  <c:v>Linguistic Diversity</c:v>
                </c:pt>
              </c:strCache>
            </c:strRef>
          </c:tx>
          <c:marker>
            <c:symbol val="none"/>
          </c:marker>
          <c:trendline>
            <c:trendlineType val="linear"/>
          </c:trendline>
          <c:xVal>
            <c:strRef>
              <c:f>Sheet5!$A$3:$A$39</c:f>
              <c:strCache>
                <c:ptCount val="37"/>
                <c:pt idx="0">
                  <c:v>IM0105</c:v>
                </c:pt>
                <c:pt idx="1">
                  <c:v>IM0120</c:v>
                </c:pt>
                <c:pt idx="2">
                  <c:v>IM0111</c:v>
                </c:pt>
                <c:pt idx="3">
                  <c:v>IM1301</c:v>
                </c:pt>
                <c:pt idx="4">
                  <c:v>IM1303</c:v>
                </c:pt>
                <c:pt idx="5">
                  <c:v>IM0203</c:v>
                </c:pt>
                <c:pt idx="6">
                  <c:v>IM0126</c:v>
                </c:pt>
                <c:pt idx="7">
                  <c:v>IM0131</c:v>
                </c:pt>
                <c:pt idx="8">
                  <c:v>IM0207</c:v>
                </c:pt>
                <c:pt idx="9">
                  <c:v>IM0401</c:v>
                </c:pt>
                <c:pt idx="10">
                  <c:v>IM0209</c:v>
                </c:pt>
                <c:pt idx="11">
                  <c:v>IM0301</c:v>
                </c:pt>
                <c:pt idx="12">
                  <c:v>PA1012</c:v>
                </c:pt>
                <c:pt idx="13">
                  <c:v>IM0135</c:v>
                </c:pt>
                <c:pt idx="14">
                  <c:v>IM0208</c:v>
                </c:pt>
                <c:pt idx="15">
                  <c:v>IM1304</c:v>
                </c:pt>
                <c:pt idx="16">
                  <c:v>IM0134</c:v>
                </c:pt>
                <c:pt idx="17">
                  <c:v>IM0151</c:v>
                </c:pt>
                <c:pt idx="18">
                  <c:v>IM0150</c:v>
                </c:pt>
                <c:pt idx="19">
                  <c:v>IM0201</c:v>
                </c:pt>
                <c:pt idx="20">
                  <c:v>IM0303</c:v>
                </c:pt>
                <c:pt idx="21">
                  <c:v>IM0166</c:v>
                </c:pt>
                <c:pt idx="22">
                  <c:v>IM0206</c:v>
                </c:pt>
                <c:pt idx="23">
                  <c:v>IM0403</c:v>
                </c:pt>
                <c:pt idx="24">
                  <c:v>IM0115</c:v>
                </c:pt>
                <c:pt idx="25">
                  <c:v>PA1021</c:v>
                </c:pt>
                <c:pt idx="26">
                  <c:v>IM0204</c:v>
                </c:pt>
                <c:pt idx="27">
                  <c:v>PA1006</c:v>
                </c:pt>
                <c:pt idx="28">
                  <c:v>IM0901</c:v>
                </c:pt>
                <c:pt idx="29">
                  <c:v>IM0142</c:v>
                </c:pt>
                <c:pt idx="30">
                  <c:v>IM0133</c:v>
                </c:pt>
                <c:pt idx="31">
                  <c:v>IM0124</c:v>
                </c:pt>
                <c:pt idx="32">
                  <c:v>IM0101</c:v>
                </c:pt>
                <c:pt idx="33">
                  <c:v>IM0502</c:v>
                </c:pt>
                <c:pt idx="34">
                  <c:v>IM0162</c:v>
                </c:pt>
                <c:pt idx="35">
                  <c:v>IM0501</c:v>
                </c:pt>
                <c:pt idx="36">
                  <c:v>PA1003</c:v>
                </c:pt>
              </c:strCache>
            </c:strRef>
          </c:xVal>
          <c:yVal>
            <c:numRef>
              <c:f>Sheet5!$C$3:$C$39</c:f>
              <c:numCache>
                <c:formatCode>General</c:formatCode>
                <c:ptCount val="37"/>
                <c:pt idx="0">
                  <c:v>0.74639999999999995</c:v>
                </c:pt>
                <c:pt idx="1">
                  <c:v>0.7389</c:v>
                </c:pt>
                <c:pt idx="2">
                  <c:v>0.7117</c:v>
                </c:pt>
                <c:pt idx="3">
                  <c:v>0.69750000000000001</c:v>
                </c:pt>
                <c:pt idx="4">
                  <c:v>0.69240000000000002</c:v>
                </c:pt>
                <c:pt idx="5">
                  <c:v>0.6522</c:v>
                </c:pt>
                <c:pt idx="6">
                  <c:v>0.64890000000000003</c:v>
                </c:pt>
                <c:pt idx="7">
                  <c:v>0.60340000000000005</c:v>
                </c:pt>
                <c:pt idx="8">
                  <c:v>0.59440000000000004</c:v>
                </c:pt>
                <c:pt idx="9">
                  <c:v>0.58979999999999999</c:v>
                </c:pt>
                <c:pt idx="10">
                  <c:v>0.5585</c:v>
                </c:pt>
                <c:pt idx="11">
                  <c:v>0.54669999999999996</c:v>
                </c:pt>
                <c:pt idx="12">
                  <c:v>0.54669999999999996</c:v>
                </c:pt>
                <c:pt idx="13">
                  <c:v>0.52010000000000001</c:v>
                </c:pt>
                <c:pt idx="14">
                  <c:v>0.52010000000000001</c:v>
                </c:pt>
                <c:pt idx="15">
                  <c:v>0.52010000000000001</c:v>
                </c:pt>
                <c:pt idx="16">
                  <c:v>0.505</c:v>
                </c:pt>
                <c:pt idx="17">
                  <c:v>0.4884</c:v>
                </c:pt>
                <c:pt idx="18">
                  <c:v>0.47939999999999999</c:v>
                </c:pt>
                <c:pt idx="19">
                  <c:v>0.47939999999999999</c:v>
                </c:pt>
                <c:pt idx="20">
                  <c:v>0.47939999999999999</c:v>
                </c:pt>
                <c:pt idx="21">
                  <c:v>0.46989999999999998</c:v>
                </c:pt>
                <c:pt idx="22">
                  <c:v>0.46989999999999998</c:v>
                </c:pt>
                <c:pt idx="23">
                  <c:v>0.46989999999999998</c:v>
                </c:pt>
                <c:pt idx="24">
                  <c:v>0.43780000000000002</c:v>
                </c:pt>
                <c:pt idx="25">
                  <c:v>0.42549999999999999</c:v>
                </c:pt>
                <c:pt idx="26">
                  <c:v>0.42549999999999999</c:v>
                </c:pt>
                <c:pt idx="27">
                  <c:v>0.42549999999999999</c:v>
                </c:pt>
                <c:pt idx="28">
                  <c:v>0.42549999999999999</c:v>
                </c:pt>
                <c:pt idx="29">
                  <c:v>0.41220000000000001</c:v>
                </c:pt>
                <c:pt idx="30">
                  <c:v>0.38190000000000002</c:v>
                </c:pt>
                <c:pt idx="31">
                  <c:v>0.36449999999999999</c:v>
                </c:pt>
                <c:pt idx="32">
                  <c:v>0.36449999999999999</c:v>
                </c:pt>
                <c:pt idx="33">
                  <c:v>0.3644</c:v>
                </c:pt>
                <c:pt idx="34">
                  <c:v>0.3644</c:v>
                </c:pt>
                <c:pt idx="35">
                  <c:v>0.34489999999999998</c:v>
                </c:pt>
                <c:pt idx="36">
                  <c:v>0.1822</c:v>
                </c:pt>
              </c:numCache>
            </c:numRef>
          </c:yVal>
        </c:ser>
        <c:axId val="62953728"/>
        <c:axId val="63834368"/>
      </c:scatterChart>
      <c:valAx>
        <c:axId val="62953728"/>
        <c:scaling>
          <c:orientation val="minMax"/>
        </c:scaling>
        <c:axPos val="b"/>
        <c:majorGridlines/>
        <c:minorGridlines/>
        <c:title>
          <c:tx>
            <c:rich>
              <a:bodyPr/>
              <a:lstStyle/>
              <a:p>
                <a:pPr>
                  <a:defRPr/>
                </a:pPr>
                <a:r>
                  <a:rPr lang="en-US" dirty="0"/>
                  <a:t>Rank of the Ecoregion (in Descending Order of Linguistic Diversity)</a:t>
                </a:r>
              </a:p>
            </c:rich>
          </c:tx>
          <c:layout/>
        </c:title>
        <c:numFmt formatCode="General" sourceLinked="1"/>
        <c:tickLblPos val="nextTo"/>
        <c:txPr>
          <a:bodyPr rot="0" vert="horz"/>
          <a:lstStyle/>
          <a:p>
            <a:pPr>
              <a:defRPr/>
            </a:pPr>
            <a:endParaRPr lang="en-US"/>
          </a:p>
        </c:txPr>
        <c:crossAx val="63834368"/>
        <c:crosses val="autoZero"/>
        <c:crossBetween val="midCat"/>
      </c:valAx>
      <c:valAx>
        <c:axId val="63834368"/>
        <c:scaling>
          <c:orientation val="minMax"/>
        </c:scaling>
        <c:axPos val="l"/>
        <c:majorGridlines/>
        <c:minorGridlines/>
        <c:title>
          <c:tx>
            <c:rich>
              <a:bodyPr/>
              <a:lstStyle/>
              <a:p>
                <a:pPr>
                  <a:defRPr/>
                </a:pPr>
                <a:r>
                  <a:rPr lang="en-US" dirty="0"/>
                  <a:t>Index  Score</a:t>
                </a:r>
              </a:p>
            </c:rich>
          </c:tx>
          <c:layout/>
        </c:title>
        <c:numFmt formatCode="General" sourceLinked="1"/>
        <c:tickLblPos val="nextTo"/>
        <c:crossAx val="62953728"/>
        <c:crosses val="autoZero"/>
        <c:crossBetween val="midCat"/>
      </c:valAx>
    </c:plotArea>
    <c:legend>
      <c:legendPos val="r"/>
      <c:layout>
        <c:manualLayout>
          <c:xMode val="edge"/>
          <c:yMode val="edge"/>
          <c:x val="0.86901234567901231"/>
          <c:y val="6.1636318897637807E-2"/>
          <c:w val="0.12937369067398685"/>
          <c:h val="0.81422736220472436"/>
        </c:manualLayout>
      </c:layout>
    </c:legend>
    <c:plotVisOnly val="1"/>
    <c:dispBlanksAs val="gap"/>
  </c:chart>
  <c:externalData r:id="rId2"/>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E1D6E1-C6BF-47AD-8830-7B7E74D608FB}" type="datetimeFigureOut">
              <a:rPr lang="en-US" smtClean="0"/>
              <a:pPr/>
              <a:t>2/18/2009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D185FC-203C-4393-A93F-D3340C4BC4D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D185FC-203C-4393-A93F-D3340C4BC4DA}"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16" name="Slide Number Placeholder 15"/>
          <p:cNvSpPr>
            <a:spLocks noGrp="1"/>
          </p:cNvSpPr>
          <p:nvPr>
            <p:ph type="sldNum" sz="quarter" idx="11"/>
          </p:nvPr>
        </p:nvSpPr>
        <p:spPr/>
        <p:txBody>
          <a:bodyPr/>
          <a:lstStyle/>
          <a:p>
            <a:fld id="{FAA0D327-EC67-46E6-A01A-B38A74373A0E}"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0D327-EC67-46E6-A01A-B38A74373A0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0D327-EC67-46E6-A01A-B38A74373A0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B78A9D55-A001-433B-A5BE-2445F41CDA7F}" type="datetimeFigureOut">
              <a:rPr lang="en-US" smtClean="0"/>
              <a:pPr/>
              <a:t>2/18/2009</a:t>
            </a:fld>
            <a:endParaRPr lang="en-US" dirty="0"/>
          </a:p>
        </p:txBody>
      </p:sp>
      <p:sp>
        <p:nvSpPr>
          <p:cNvPr id="15" name="Slide Number Placeholder 14"/>
          <p:cNvSpPr>
            <a:spLocks noGrp="1"/>
          </p:cNvSpPr>
          <p:nvPr>
            <p:ph type="sldNum" sz="quarter" idx="15"/>
          </p:nvPr>
        </p:nvSpPr>
        <p:spPr/>
        <p:txBody>
          <a:bodyPr/>
          <a:lstStyle>
            <a:lvl1pPr algn="ctr">
              <a:defRPr/>
            </a:lvl1pPr>
          </a:lstStyle>
          <a:p>
            <a:fld id="{FAA0D327-EC67-46E6-A01A-B38A74373A0E}"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A0D327-EC67-46E6-A01A-B38A74373A0E}"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A0D327-EC67-46E6-A01A-B38A74373A0E}"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FAA0D327-EC67-46E6-A01A-B38A74373A0E}"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A0D327-EC67-46E6-A01A-B38A74373A0E}"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A0D327-EC67-46E6-A01A-B38A74373A0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78A9D55-A001-433B-A5BE-2445F41CDA7F}" type="datetimeFigureOut">
              <a:rPr lang="en-US" smtClean="0"/>
              <a:pPr/>
              <a:t>2/18/2009</a:t>
            </a:fld>
            <a:endParaRPr lang="en-US" dirty="0"/>
          </a:p>
        </p:txBody>
      </p:sp>
      <p:sp>
        <p:nvSpPr>
          <p:cNvPr id="9" name="Slide Number Placeholder 8"/>
          <p:cNvSpPr>
            <a:spLocks noGrp="1"/>
          </p:cNvSpPr>
          <p:nvPr>
            <p:ph type="sldNum" sz="quarter" idx="15"/>
          </p:nvPr>
        </p:nvSpPr>
        <p:spPr/>
        <p:txBody>
          <a:bodyPr/>
          <a:lstStyle/>
          <a:p>
            <a:fld id="{FAA0D327-EC67-46E6-A01A-B38A74373A0E}"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B78A9D55-A001-433B-A5BE-2445F41CDA7F}" type="datetimeFigureOut">
              <a:rPr lang="en-US" smtClean="0"/>
              <a:pPr/>
              <a:t>2/18/2009</a:t>
            </a:fld>
            <a:endParaRPr lang="en-US" dirty="0"/>
          </a:p>
        </p:txBody>
      </p:sp>
      <p:sp>
        <p:nvSpPr>
          <p:cNvPr id="9" name="Slide Number Placeholder 8"/>
          <p:cNvSpPr>
            <a:spLocks noGrp="1"/>
          </p:cNvSpPr>
          <p:nvPr>
            <p:ph type="sldNum" sz="quarter" idx="11"/>
          </p:nvPr>
        </p:nvSpPr>
        <p:spPr/>
        <p:txBody>
          <a:bodyPr/>
          <a:lstStyle/>
          <a:p>
            <a:fld id="{FAA0D327-EC67-46E6-A01A-B38A74373A0E}"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78A9D55-A001-433B-A5BE-2445F41CDA7F}" type="datetimeFigureOut">
              <a:rPr lang="en-US" smtClean="0"/>
              <a:pPr/>
              <a:t>2/18/2009</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AA0D327-EC67-46E6-A01A-B38A74373A0E}"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572000"/>
            <a:ext cx="7406640" cy="1752600"/>
          </a:xfrm>
        </p:spPr>
        <p:txBody>
          <a:bodyPr>
            <a:noAutofit/>
          </a:bodyPr>
          <a:lstStyle/>
          <a:p>
            <a:pPr algn="r"/>
            <a:r>
              <a:rPr lang="en-US" sz="2800" b="1" dirty="0" smtClean="0">
                <a:solidFill>
                  <a:schemeClr val="bg2">
                    <a:lumMod val="75000"/>
                  </a:schemeClr>
                </a:solidFill>
                <a:latin typeface="Lucida Handwriting" pitchFamily="66" charset="0"/>
              </a:rPr>
              <a:t>Ritesh Kumar</a:t>
            </a:r>
          </a:p>
          <a:p>
            <a:pPr algn="r"/>
            <a:r>
              <a:rPr lang="en-US" sz="2800" dirty="0" smtClean="0">
                <a:solidFill>
                  <a:schemeClr val="bg2">
                    <a:lumMod val="75000"/>
                  </a:schemeClr>
                </a:solidFill>
                <a:latin typeface="Lucida Handwriting" pitchFamily="66" charset="0"/>
              </a:rPr>
              <a:t>Centre for Linguistics</a:t>
            </a:r>
          </a:p>
          <a:p>
            <a:pPr algn="r"/>
            <a:r>
              <a:rPr lang="en-US" sz="2800" dirty="0" smtClean="0">
                <a:solidFill>
                  <a:schemeClr val="bg2">
                    <a:lumMod val="75000"/>
                  </a:schemeClr>
                </a:solidFill>
                <a:latin typeface="Lucida Handwriting" pitchFamily="66" charset="0"/>
              </a:rPr>
              <a:t>Jawaharlal Nehru University</a:t>
            </a:r>
          </a:p>
          <a:p>
            <a:pPr algn="r"/>
            <a:r>
              <a:rPr lang="en-US" sz="2800" dirty="0" smtClean="0">
                <a:solidFill>
                  <a:schemeClr val="bg2">
                    <a:lumMod val="75000"/>
                  </a:schemeClr>
                </a:solidFill>
                <a:latin typeface="Lucida Handwriting" pitchFamily="66" charset="0"/>
              </a:rPr>
              <a:t>New Delhi</a:t>
            </a:r>
            <a:endParaRPr lang="en-US" sz="2800" dirty="0">
              <a:solidFill>
                <a:schemeClr val="bg2">
                  <a:lumMod val="75000"/>
                </a:schemeClr>
              </a:solidFill>
              <a:latin typeface="Lucida Handwriting" pitchFamily="66" charset="0"/>
            </a:endParaRPr>
          </a:p>
        </p:txBody>
      </p:sp>
      <p:sp>
        <p:nvSpPr>
          <p:cNvPr id="2" name="Title 1"/>
          <p:cNvSpPr>
            <a:spLocks noGrp="1"/>
          </p:cNvSpPr>
          <p:nvPr>
            <p:ph type="ctrTitle"/>
          </p:nvPr>
        </p:nvSpPr>
        <p:spPr>
          <a:xfrm>
            <a:off x="304800" y="533400"/>
            <a:ext cx="8610600" cy="3048000"/>
          </a:xfrm>
          <a:noFill/>
          <a:ln>
            <a:noFill/>
          </a:ln>
        </p:spPr>
        <p:style>
          <a:lnRef idx="1">
            <a:schemeClr val="accent3"/>
          </a:lnRef>
          <a:fillRef idx="2">
            <a:schemeClr val="accent3"/>
          </a:fillRef>
          <a:effectRef idx="1">
            <a:schemeClr val="accent3"/>
          </a:effectRef>
          <a:fontRef idx="minor">
            <a:schemeClr val="dk1"/>
          </a:fontRef>
        </p:style>
        <p:txBody>
          <a:bodyPr anchor="ctr">
            <a:normAutofit/>
          </a:bodyPr>
          <a:lstStyle/>
          <a:p>
            <a:pPr algn="ctr"/>
            <a:r>
              <a:rPr lang="en-US" sz="8000" b="1" dirty="0">
                <a:solidFill>
                  <a:srgbClr val="003300"/>
                </a:solidFill>
                <a:latin typeface="French Script MT" pitchFamily="66" charset="0"/>
              </a:rPr>
              <a:t>The Biolinguistic Diversity Index of </a:t>
            </a:r>
            <a:r>
              <a:rPr lang="en-US" sz="8000" b="1" dirty="0" smtClean="0">
                <a:solidFill>
                  <a:srgbClr val="003300"/>
                </a:solidFill>
                <a:latin typeface="French Script MT" pitchFamily="66" charset="0"/>
              </a:rPr>
              <a:t>India</a:t>
            </a:r>
            <a:endParaRPr lang="en-US" sz="8000" dirty="0">
              <a:solidFill>
                <a:srgbClr val="003300"/>
              </a:solidFill>
              <a:latin typeface="French Script MT"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181600"/>
          </a:xfrm>
        </p:spPr>
        <p:txBody>
          <a:bodyPr>
            <a:noAutofit/>
          </a:bodyPr>
          <a:lstStyle/>
          <a:p>
            <a:pPr algn="just"/>
            <a:r>
              <a:rPr lang="en-US" sz="3000" dirty="0" smtClean="0">
                <a:solidFill>
                  <a:srgbClr val="0C4344"/>
                </a:solidFill>
              </a:rPr>
              <a:t>In order to sustain and protect </a:t>
            </a:r>
            <a:r>
              <a:rPr lang="en-US" sz="3000" dirty="0" smtClean="0">
                <a:solidFill>
                  <a:srgbClr val="FF0000"/>
                </a:solidFill>
              </a:rPr>
              <a:t>biocultural diversity</a:t>
            </a:r>
            <a:r>
              <a:rPr lang="en-US" sz="3000" dirty="0" smtClean="0">
                <a:solidFill>
                  <a:srgbClr val="0C4344"/>
                </a:solidFill>
              </a:rPr>
              <a:t> we must have a measure of the diversity we have; the diversity we are losing and the rate at which global diversity is decreasing. This will give us insights into the extent, expanse and severity of the problem.</a:t>
            </a:r>
          </a:p>
          <a:p>
            <a:pPr algn="just"/>
            <a:r>
              <a:rPr lang="en-US" sz="3000" dirty="0" smtClean="0">
                <a:solidFill>
                  <a:srgbClr val="FF0000"/>
                </a:solidFill>
              </a:rPr>
              <a:t>Index of Biolinguistic Diversity (IBLD) </a:t>
            </a:r>
            <a:r>
              <a:rPr lang="en-US" sz="3000" dirty="0" smtClean="0">
                <a:solidFill>
                  <a:srgbClr val="0C4344"/>
                </a:solidFill>
              </a:rPr>
              <a:t>is a shorter version of Harmon and </a:t>
            </a:r>
            <a:r>
              <a:rPr lang="en-US" sz="3000" dirty="0" smtClean="0">
                <a:solidFill>
                  <a:srgbClr val="0C4344"/>
                </a:solidFill>
              </a:rPr>
              <a:t>Loh’s</a:t>
            </a:r>
            <a:r>
              <a:rPr lang="en-US" sz="3000" dirty="0" smtClean="0">
                <a:solidFill>
                  <a:srgbClr val="0C4344"/>
                </a:solidFill>
              </a:rPr>
              <a:t> </a:t>
            </a:r>
            <a:r>
              <a:rPr lang="en-US" sz="3000" dirty="0" smtClean="0">
                <a:solidFill>
                  <a:srgbClr val="002060"/>
                </a:solidFill>
              </a:rPr>
              <a:t>IBCD (Index of Biocultural Diversity)</a:t>
            </a:r>
            <a:r>
              <a:rPr lang="en-US" sz="3000" dirty="0" smtClean="0">
                <a:solidFill>
                  <a:srgbClr val="0C4344"/>
                </a:solidFill>
              </a:rPr>
              <a:t>, </a:t>
            </a:r>
            <a:r>
              <a:rPr lang="en-US" sz="3000" dirty="0" smtClean="0">
                <a:solidFill>
                  <a:srgbClr val="0C4344"/>
                </a:solidFill>
              </a:rPr>
              <a:t>which calculated the index at the global </a:t>
            </a:r>
            <a:r>
              <a:rPr lang="en-US" sz="3000" dirty="0" smtClean="0">
                <a:solidFill>
                  <a:srgbClr val="0C4344"/>
                </a:solidFill>
              </a:rPr>
              <a:t>level</a:t>
            </a:r>
            <a:r>
              <a:rPr lang="en-US" sz="3000" dirty="0" smtClean="0">
                <a:solidFill>
                  <a:srgbClr val="0C4344"/>
                </a:solidFill>
              </a:rPr>
              <a:t>, with the country as the reference point.</a:t>
            </a:r>
          </a:p>
          <a:p>
            <a:pPr algn="just"/>
            <a:endParaRPr lang="en-US" sz="3000"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IBLD: Calculating the diversities</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800" dirty="0" smtClean="0">
                <a:solidFill>
                  <a:srgbClr val="0C4344"/>
                </a:solidFill>
              </a:rPr>
              <a:t>While IBCD took the religious, linguistic, and biological diversity as the variables to calculate the index, IBLD excludes the religious diversity.</a:t>
            </a:r>
          </a:p>
          <a:p>
            <a:pPr algn="just"/>
            <a:r>
              <a:rPr lang="en-US" sz="2800" dirty="0" smtClean="0">
                <a:solidFill>
                  <a:srgbClr val="0C4344"/>
                </a:solidFill>
              </a:rPr>
              <a:t>Furthermore IBLD also calculates </a:t>
            </a:r>
            <a:r>
              <a:rPr lang="en-US" sz="2800" dirty="0" smtClean="0">
                <a:solidFill>
                  <a:srgbClr val="FF0000"/>
                </a:solidFill>
              </a:rPr>
              <a:t>Spearman’s Rank Correlation Coefficient</a:t>
            </a:r>
            <a:r>
              <a:rPr lang="en-US" sz="2800" dirty="0" smtClean="0">
                <a:solidFill>
                  <a:srgbClr val="0C4344"/>
                </a:solidFill>
              </a:rPr>
              <a:t> to ascertain the extent to which the biodiversity and linguistic diversity is correlated in that particular region. This has been done because till now there is no concrete proof of a correlation at </a:t>
            </a:r>
            <a:r>
              <a:rPr lang="en-US" sz="2800" dirty="0" smtClean="0">
                <a:solidFill>
                  <a:srgbClr val="002060"/>
                </a:solidFill>
              </a:rPr>
              <a:t>the intra-country level.</a:t>
            </a:r>
            <a:endParaRPr lang="en-US" sz="2800" dirty="0">
              <a:solidFill>
                <a:srgbClr val="002060"/>
              </a:solidFill>
            </a:endParaRPr>
          </a:p>
        </p:txBody>
      </p:sp>
      <p:sp>
        <p:nvSpPr>
          <p:cNvPr id="3" name="Title 2"/>
          <p:cNvSpPr>
            <a:spLocks noGrp="1"/>
          </p:cNvSpPr>
          <p:nvPr>
            <p:ph type="title"/>
          </p:nvPr>
        </p:nvSpPr>
        <p:spPr>
          <a:xfrm>
            <a:off x="457200" y="152400"/>
            <a:ext cx="8458200" cy="1219200"/>
          </a:xfrm>
        </p:spPr>
        <p:txBody>
          <a:bodyPr>
            <a:noAutofit/>
          </a:bodyPr>
          <a:lstStyle/>
          <a:p>
            <a:r>
              <a:rPr sz="4400" b="1" smtClean="0">
                <a:solidFill>
                  <a:srgbClr val="003300"/>
                </a:solidFill>
                <a:latin typeface="Bradley Hand ITC" pitchFamily="66" charset="0"/>
              </a:rPr>
              <a:t>IBLD: Calculating the diversities </a:t>
            </a:r>
            <a:r>
              <a:rPr sz="2000" b="1" smtClean="0">
                <a:solidFill>
                  <a:srgbClr val="003300"/>
                </a:solidFill>
                <a:latin typeface="Bradley Hand ITC" pitchFamily="66" charset="0"/>
              </a:rPr>
              <a:t>contd</a:t>
            </a:r>
            <a:r>
              <a:rPr lang="en-US" sz="2000" b="1" dirty="0" smtClean="0">
                <a:solidFill>
                  <a:srgbClr val="003300"/>
                </a:solidFill>
                <a:latin typeface="Bradley Hand ITC" pitchFamily="66" charset="0"/>
              </a:rPr>
              <a:t>…</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solidFill>
                  <a:srgbClr val="0C4344"/>
                </a:solidFill>
              </a:rPr>
              <a:t>The IBLD gives equal weight to cultural and biological diversity, so  a country’s overall biolinguistic diversity score is calculated as </a:t>
            </a:r>
            <a:r>
              <a:rPr lang="en-US" dirty="0" smtClean="0">
                <a:solidFill>
                  <a:srgbClr val="002060"/>
                </a:solidFill>
              </a:rPr>
              <a:t>the average </a:t>
            </a:r>
            <a:r>
              <a:rPr lang="en-US" dirty="0" smtClean="0">
                <a:solidFill>
                  <a:srgbClr val="0C4344"/>
                </a:solidFill>
              </a:rPr>
              <a:t>of its </a:t>
            </a:r>
            <a:r>
              <a:rPr lang="en-US" dirty="0" smtClean="0">
                <a:solidFill>
                  <a:srgbClr val="FF0000"/>
                </a:solidFill>
              </a:rPr>
              <a:t>linguistic  diversity score (LD)</a:t>
            </a:r>
            <a:r>
              <a:rPr lang="en-US" dirty="0" smtClean="0">
                <a:solidFill>
                  <a:srgbClr val="0C4344"/>
                </a:solidFill>
              </a:rPr>
              <a:t> and its </a:t>
            </a:r>
            <a:r>
              <a:rPr lang="en-US" dirty="0" smtClean="0">
                <a:solidFill>
                  <a:srgbClr val="FF0000"/>
                </a:solidFill>
              </a:rPr>
              <a:t>biological diversity score (BD)</a:t>
            </a:r>
            <a:r>
              <a:rPr lang="en-US" dirty="0" smtClean="0">
                <a:solidFill>
                  <a:srgbClr val="0C4344"/>
                </a:solidFill>
              </a:rPr>
              <a:t>. </a:t>
            </a:r>
            <a:r>
              <a:rPr lang="en-US" b="1" dirty="0" smtClean="0">
                <a:solidFill>
                  <a:srgbClr val="003300"/>
                </a:solidFill>
              </a:rPr>
              <a:t>IBLD = (LD + BD)/2</a:t>
            </a:r>
          </a:p>
          <a:p>
            <a:pPr algn="just"/>
            <a:r>
              <a:rPr lang="en-US" dirty="0" smtClean="0">
                <a:solidFill>
                  <a:srgbClr val="0C4344"/>
                </a:solidFill>
              </a:rPr>
              <a:t>In measuring biodiversity BD, equal weight is given to </a:t>
            </a:r>
            <a:r>
              <a:rPr lang="en-US" dirty="0" smtClean="0">
                <a:solidFill>
                  <a:srgbClr val="FF0000"/>
                </a:solidFill>
              </a:rPr>
              <a:t>animal species diversity (MD) </a:t>
            </a:r>
            <a:r>
              <a:rPr lang="en-US" dirty="0" smtClean="0">
                <a:solidFill>
                  <a:srgbClr val="0C4344"/>
                </a:solidFill>
              </a:rPr>
              <a:t>(using birds and mammals as a proxy for all animal species marine mammals are excluded from the analysis) and </a:t>
            </a:r>
            <a:r>
              <a:rPr lang="en-US" dirty="0" smtClean="0">
                <a:solidFill>
                  <a:srgbClr val="FF0000"/>
                </a:solidFill>
              </a:rPr>
              <a:t>plant species diversity (PD)</a:t>
            </a:r>
            <a:r>
              <a:rPr lang="en-US" dirty="0" smtClean="0">
                <a:solidFill>
                  <a:srgbClr val="0C4344"/>
                </a:solidFill>
              </a:rPr>
              <a:t>. </a:t>
            </a:r>
            <a:r>
              <a:rPr lang="en-US" b="1" dirty="0" smtClean="0">
                <a:solidFill>
                  <a:srgbClr val="003300"/>
                </a:solidFill>
              </a:rPr>
              <a:t>BD = (MD + PD)/2</a:t>
            </a:r>
            <a:endParaRPr lang="en-US" dirty="0">
              <a:solidFill>
                <a:srgbClr val="003300"/>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IBLD: The Mathematical Part</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solidFill>
                  <a:srgbClr val="0C4344"/>
                </a:solidFill>
              </a:rPr>
              <a:t>Besides this index, I have also calculated </a:t>
            </a:r>
            <a:r>
              <a:rPr lang="en-US" dirty="0" smtClean="0">
                <a:solidFill>
                  <a:srgbClr val="FF0000"/>
                </a:solidFill>
              </a:rPr>
              <a:t>Spearman’s Rank Correlation Coefficient</a:t>
            </a:r>
            <a:r>
              <a:rPr lang="en-US" dirty="0" smtClean="0">
                <a:solidFill>
                  <a:srgbClr val="0C4344"/>
                </a:solidFill>
              </a:rPr>
              <a:t> to gauge the extent to which the linguistic and biological diversity is correlated within India. It is given by,  </a:t>
            </a:r>
          </a:p>
          <a:p>
            <a:pPr algn="just">
              <a:buNone/>
            </a:pPr>
            <a:r>
              <a:rPr lang="en-US" dirty="0" smtClean="0">
                <a:solidFill>
                  <a:srgbClr val="0C4344"/>
                </a:solidFill>
              </a:rPr>
              <a:t>	</a:t>
            </a:r>
            <a:r>
              <a:rPr lang="el-GR" b="1" dirty="0" smtClean="0">
                <a:solidFill>
                  <a:srgbClr val="003300"/>
                </a:solidFill>
              </a:rPr>
              <a:t>σ = [1-{(6Σ </a:t>
            </a:r>
            <a:r>
              <a:rPr lang="en-US" b="1" dirty="0" smtClean="0">
                <a:solidFill>
                  <a:srgbClr val="003300"/>
                </a:solidFill>
              </a:rPr>
              <a:t>d^2)/n (n^2-1)}]</a:t>
            </a:r>
            <a:endParaRPr lang="en-US" b="1" dirty="0" smtClean="0">
              <a:solidFill>
                <a:srgbClr val="003300"/>
              </a:solidFill>
            </a:endParaRPr>
          </a:p>
          <a:p>
            <a:pPr algn="just">
              <a:buNone/>
            </a:pPr>
            <a:r>
              <a:rPr lang="en-US" b="1" dirty="0" smtClean="0">
                <a:solidFill>
                  <a:srgbClr val="0C4344"/>
                </a:solidFill>
              </a:rPr>
              <a:t>	</a:t>
            </a:r>
            <a:r>
              <a:rPr lang="en-US" dirty="0" smtClean="0">
                <a:solidFill>
                  <a:srgbClr val="0C4344"/>
                </a:solidFill>
              </a:rPr>
              <a:t>In this formula</a:t>
            </a:r>
            <a:r>
              <a:rPr lang="en-US" dirty="0" smtClean="0">
                <a:solidFill>
                  <a:srgbClr val="0C4344"/>
                </a:solidFill>
              </a:rPr>
              <a:t>,</a:t>
            </a:r>
            <a:endParaRPr lang="en-US" dirty="0" smtClean="0">
              <a:solidFill>
                <a:srgbClr val="0C4344"/>
              </a:solidFill>
            </a:endParaRPr>
          </a:p>
          <a:p>
            <a:pPr algn="just">
              <a:buNone/>
            </a:pPr>
            <a:r>
              <a:rPr lang="en-US" dirty="0" smtClean="0">
                <a:solidFill>
                  <a:srgbClr val="0C4344"/>
                </a:solidFill>
              </a:rPr>
              <a:t> 	</a:t>
            </a:r>
            <a:r>
              <a:rPr lang="en-US" dirty="0" smtClean="0">
                <a:solidFill>
                  <a:srgbClr val="431D2A"/>
                </a:solidFill>
              </a:rPr>
              <a:t>d= difference between the ranks of the two variables </a:t>
            </a:r>
          </a:p>
          <a:p>
            <a:pPr algn="just">
              <a:buNone/>
            </a:pPr>
            <a:r>
              <a:rPr lang="en-US" dirty="0" smtClean="0">
                <a:solidFill>
                  <a:srgbClr val="431D2A"/>
                </a:solidFill>
              </a:rPr>
              <a:t>	n= Total number of objects for which rank is given</a:t>
            </a:r>
            <a:r>
              <a:rPr lang="en-US" dirty="0" smtClean="0">
                <a:solidFill>
                  <a:srgbClr val="0C4344"/>
                </a:solidFill>
              </a:rPr>
              <a:t>.</a:t>
            </a:r>
            <a:endParaRPr lang="en-US" b="1" dirty="0" smtClean="0">
              <a:solidFill>
                <a:srgbClr val="0C4344"/>
              </a:solidFill>
            </a:endParaRPr>
          </a:p>
          <a:p>
            <a:pPr algn="just">
              <a:buNone/>
            </a:pPr>
            <a:endParaRPr lang="en-US"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Rank Correlation Coefficient</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181600"/>
          </a:xfrm>
        </p:spPr>
        <p:txBody>
          <a:bodyPr>
            <a:noAutofit/>
          </a:bodyPr>
          <a:lstStyle/>
          <a:p>
            <a:pPr algn="just"/>
            <a:r>
              <a:rPr lang="en-US" dirty="0" smtClean="0">
                <a:solidFill>
                  <a:srgbClr val="FF0000"/>
                </a:solidFill>
              </a:rPr>
              <a:t>An ecoregion </a:t>
            </a:r>
            <a:r>
              <a:rPr lang="en-US" dirty="0" smtClean="0">
                <a:solidFill>
                  <a:srgbClr val="0C4344"/>
                </a:solidFill>
              </a:rPr>
              <a:t>is a relatively large unit of land that contains geographically distinct assemblage of natural communities with boundaries that approximate the original extent of natural communities prior to major land use change. Ecoregions:</a:t>
            </a:r>
          </a:p>
          <a:p>
            <a:pPr algn="just">
              <a:buNone/>
            </a:pPr>
            <a:r>
              <a:rPr lang="en-US" dirty="0" smtClean="0">
                <a:solidFill>
                  <a:srgbClr val="0C4344"/>
                </a:solidFill>
              </a:rPr>
              <a:t>• </a:t>
            </a:r>
            <a:r>
              <a:rPr lang="en-US" dirty="0" smtClean="0">
                <a:solidFill>
                  <a:srgbClr val="002060"/>
                </a:solidFill>
              </a:rPr>
              <a:t>share a large majority of their species </a:t>
            </a:r>
            <a:r>
              <a:rPr lang="en-US" dirty="0" smtClean="0">
                <a:solidFill>
                  <a:srgbClr val="0C4344"/>
                </a:solidFill>
              </a:rPr>
              <a:t>and ecological dynamics;</a:t>
            </a:r>
          </a:p>
          <a:p>
            <a:pPr algn="just">
              <a:buNone/>
            </a:pPr>
            <a:r>
              <a:rPr lang="en-US" dirty="0" smtClean="0">
                <a:solidFill>
                  <a:srgbClr val="0C4344"/>
                </a:solidFill>
              </a:rPr>
              <a:t>• </a:t>
            </a:r>
            <a:r>
              <a:rPr lang="en-US" dirty="0" smtClean="0">
                <a:solidFill>
                  <a:srgbClr val="003300"/>
                </a:solidFill>
              </a:rPr>
              <a:t>share similar environmental conditions</a:t>
            </a:r>
            <a:r>
              <a:rPr lang="en-US" dirty="0" smtClean="0">
                <a:solidFill>
                  <a:srgbClr val="0C4344"/>
                </a:solidFill>
              </a:rPr>
              <a:t>, and;</a:t>
            </a:r>
          </a:p>
          <a:p>
            <a:pPr algn="just">
              <a:buNone/>
            </a:pPr>
            <a:r>
              <a:rPr lang="en-US" dirty="0" smtClean="0">
                <a:solidFill>
                  <a:srgbClr val="C00000"/>
                </a:solidFill>
              </a:rPr>
              <a:t>• interact ecologically </a:t>
            </a:r>
            <a:r>
              <a:rPr lang="en-US" dirty="0" smtClean="0">
                <a:solidFill>
                  <a:srgbClr val="0C4344"/>
                </a:solidFill>
              </a:rPr>
              <a:t>in ways that are critical for their long-term persistence.</a:t>
            </a:r>
          </a:p>
          <a:p>
            <a:pPr algn="just">
              <a:buNone/>
            </a:pPr>
            <a:r>
              <a:rPr lang="en-US" dirty="0" smtClean="0">
                <a:solidFill>
                  <a:srgbClr val="0C4344"/>
                </a:solidFill>
              </a:rPr>
              <a:t>	The whole </a:t>
            </a:r>
            <a:r>
              <a:rPr lang="en-US" dirty="0" smtClean="0">
                <a:solidFill>
                  <a:srgbClr val="FF0000"/>
                </a:solidFill>
              </a:rPr>
              <a:t>globe</a:t>
            </a:r>
            <a:r>
              <a:rPr lang="en-US" dirty="0" smtClean="0">
                <a:solidFill>
                  <a:srgbClr val="0C4344"/>
                </a:solidFill>
              </a:rPr>
              <a:t> is divided into </a:t>
            </a:r>
            <a:r>
              <a:rPr lang="en-US" dirty="0" smtClean="0">
                <a:solidFill>
                  <a:srgbClr val="003300"/>
                </a:solidFill>
              </a:rPr>
              <a:t>867 ecoregions</a:t>
            </a:r>
            <a:r>
              <a:rPr lang="en-US" dirty="0" smtClean="0">
                <a:solidFill>
                  <a:srgbClr val="0C4344"/>
                </a:solidFill>
              </a:rPr>
              <a:t>. Roughly speaking </a:t>
            </a:r>
            <a:r>
              <a:rPr lang="en-US" dirty="0" smtClean="0">
                <a:solidFill>
                  <a:srgbClr val="FF0000"/>
                </a:solidFill>
              </a:rPr>
              <a:t>India</a:t>
            </a:r>
            <a:r>
              <a:rPr lang="en-US" dirty="0" smtClean="0">
                <a:solidFill>
                  <a:srgbClr val="0C4344"/>
                </a:solidFill>
              </a:rPr>
              <a:t> is divided into </a:t>
            </a:r>
            <a:r>
              <a:rPr lang="en-US" dirty="0" smtClean="0">
                <a:solidFill>
                  <a:srgbClr val="003300"/>
                </a:solidFill>
              </a:rPr>
              <a:t>37 ecoregions</a:t>
            </a:r>
            <a:r>
              <a:rPr lang="en-US" dirty="0" smtClean="0">
                <a:solidFill>
                  <a:srgbClr val="0C4344"/>
                </a:solidFill>
              </a:rPr>
              <a:t>.</a:t>
            </a:r>
            <a:endParaRPr lang="en-US"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Ecoregions:The Reference Point</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rmAutofit lnSpcReduction="10000"/>
          </a:bodyPr>
          <a:lstStyle/>
          <a:p>
            <a:pPr algn="just"/>
            <a:r>
              <a:rPr lang="en-US" sz="2800" dirty="0" smtClean="0">
                <a:solidFill>
                  <a:srgbClr val="0C4344"/>
                </a:solidFill>
              </a:rPr>
              <a:t>For calculating the </a:t>
            </a:r>
            <a:r>
              <a:rPr lang="en-US" sz="2800" dirty="0" smtClean="0">
                <a:solidFill>
                  <a:srgbClr val="FF0000"/>
                </a:solidFill>
              </a:rPr>
              <a:t>IBLD</a:t>
            </a:r>
            <a:r>
              <a:rPr lang="en-US" sz="2800" dirty="0" smtClean="0">
                <a:solidFill>
                  <a:srgbClr val="0C4344"/>
                </a:solidFill>
              </a:rPr>
              <a:t> and comparison within the country, we need a reference point. There were two options before me– </a:t>
            </a:r>
          </a:p>
          <a:p>
            <a:pPr algn="just">
              <a:buFont typeface="Wingdings" pitchFamily="2" charset="2"/>
              <a:buChar char="v"/>
            </a:pPr>
            <a:r>
              <a:rPr lang="en-US" sz="2800" dirty="0" smtClean="0">
                <a:solidFill>
                  <a:srgbClr val="0C4344"/>
                </a:solidFill>
              </a:rPr>
              <a:t>the </a:t>
            </a:r>
            <a:r>
              <a:rPr lang="en-US" sz="2800" dirty="0" smtClean="0">
                <a:solidFill>
                  <a:srgbClr val="002060"/>
                </a:solidFill>
              </a:rPr>
              <a:t>politically demarcated ‘states’ </a:t>
            </a:r>
            <a:r>
              <a:rPr lang="en-US" sz="2800" dirty="0" smtClean="0">
                <a:solidFill>
                  <a:srgbClr val="0C4344"/>
                </a:solidFill>
              </a:rPr>
              <a:t>of India,</a:t>
            </a:r>
          </a:p>
          <a:p>
            <a:pPr algn="just">
              <a:buFont typeface="Wingdings" pitchFamily="2" charset="2"/>
              <a:buChar char="v"/>
            </a:pPr>
            <a:r>
              <a:rPr lang="en-US" sz="2800" dirty="0" smtClean="0">
                <a:solidFill>
                  <a:srgbClr val="003300"/>
                </a:solidFill>
              </a:rPr>
              <a:t>The ecoregions</a:t>
            </a:r>
            <a:r>
              <a:rPr lang="en-US" sz="2800" dirty="0" smtClean="0">
                <a:solidFill>
                  <a:srgbClr val="0C4344"/>
                </a:solidFill>
              </a:rPr>
              <a:t>, divided on a very scientific basis by WWF, for the specific purpose of studying biodiversities.</a:t>
            </a:r>
          </a:p>
          <a:p>
            <a:pPr lvl="0" algn="just">
              <a:buClr>
                <a:srgbClr val="F3A447"/>
              </a:buClr>
            </a:pPr>
            <a:r>
              <a:rPr lang="en-US" sz="2800" dirty="0" smtClean="0">
                <a:solidFill>
                  <a:srgbClr val="0C4344"/>
                </a:solidFill>
              </a:rPr>
              <a:t>Moreover , for ecoregions we have a </a:t>
            </a:r>
            <a:r>
              <a:rPr lang="en-US" sz="2800" dirty="0" smtClean="0">
                <a:solidFill>
                  <a:srgbClr val="FF0000"/>
                </a:solidFill>
              </a:rPr>
              <a:t>very well-</a:t>
            </a:r>
            <a:r>
              <a:rPr lang="en-US" sz="2800" dirty="0" smtClean="0">
                <a:solidFill>
                  <a:srgbClr val="FF0000"/>
                </a:solidFill>
              </a:rPr>
              <a:t>organised</a:t>
            </a:r>
            <a:r>
              <a:rPr lang="en-US" sz="2800" dirty="0" smtClean="0">
                <a:solidFill>
                  <a:srgbClr val="FF0000"/>
                </a:solidFill>
              </a:rPr>
              <a:t> data</a:t>
            </a:r>
            <a:r>
              <a:rPr lang="en-US" sz="2800" dirty="0" smtClean="0">
                <a:solidFill>
                  <a:srgbClr val="0C4344"/>
                </a:solidFill>
              </a:rPr>
              <a:t> for the biodiversity, but no data is available for </a:t>
            </a:r>
            <a:r>
              <a:rPr lang="en-US" sz="2800" dirty="0" smtClean="0">
                <a:solidFill>
                  <a:srgbClr val="0C4344"/>
                </a:solidFill>
              </a:rPr>
              <a:t>the states.</a:t>
            </a:r>
            <a:endParaRPr lang="en-US" sz="2800" dirty="0" smtClean="0">
              <a:solidFill>
                <a:srgbClr val="0C4344"/>
              </a:solidFill>
            </a:endParaRPr>
          </a:p>
          <a:p>
            <a:pPr algn="just">
              <a:buNone/>
            </a:pPr>
            <a:r>
              <a:rPr lang="en-US" sz="2800" dirty="0" smtClean="0">
                <a:solidFill>
                  <a:srgbClr val="0C4344"/>
                </a:solidFill>
              </a:rPr>
              <a:t>	And </a:t>
            </a:r>
            <a:r>
              <a:rPr lang="en-US" sz="2800" dirty="0" smtClean="0">
                <a:solidFill>
                  <a:srgbClr val="0C4344"/>
                </a:solidFill>
              </a:rPr>
              <a:t>so the choice of ecoregions instead of ‘states’ was quite  obvious.</a:t>
            </a:r>
          </a:p>
          <a:p>
            <a:pPr algn="just">
              <a:buNone/>
            </a:pPr>
            <a:endParaRPr lang="en-US" sz="2800"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Why Ecoregions??</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n-US" sz="2800" dirty="0" smtClean="0">
                <a:solidFill>
                  <a:srgbClr val="0C4344"/>
                </a:solidFill>
              </a:rPr>
              <a:t>Using the methodology described in the previous slides, I calculated both the rank correlation coefficient and the Index.</a:t>
            </a:r>
          </a:p>
          <a:p>
            <a:pPr algn="just"/>
            <a:r>
              <a:rPr lang="en-US" sz="2800" dirty="0" smtClean="0">
                <a:solidFill>
                  <a:srgbClr val="0C4344"/>
                </a:solidFill>
              </a:rPr>
              <a:t>Rank Correlation Coefficient has come out to be </a:t>
            </a:r>
            <a:r>
              <a:rPr lang="en-US" sz="2800" dirty="0" smtClean="0">
                <a:solidFill>
                  <a:srgbClr val="002060"/>
                </a:solidFill>
              </a:rPr>
              <a:t>0.456</a:t>
            </a:r>
            <a:r>
              <a:rPr lang="en-US" sz="2800" dirty="0" smtClean="0">
                <a:solidFill>
                  <a:srgbClr val="0C4344"/>
                </a:solidFill>
              </a:rPr>
              <a:t>.</a:t>
            </a:r>
          </a:p>
          <a:p>
            <a:pPr algn="just"/>
            <a:r>
              <a:rPr lang="en-US" sz="2800" dirty="0" smtClean="0">
                <a:solidFill>
                  <a:srgbClr val="003300"/>
                </a:solidFill>
              </a:rPr>
              <a:t>Biologically</a:t>
            </a:r>
            <a:r>
              <a:rPr lang="en-US" sz="2800" dirty="0" smtClean="0">
                <a:solidFill>
                  <a:srgbClr val="0C4344"/>
                </a:solidFill>
              </a:rPr>
              <a:t>,</a:t>
            </a:r>
            <a:r>
              <a:rPr lang="en-US" sz="2800" dirty="0" smtClean="0"/>
              <a:t> </a:t>
            </a:r>
            <a:r>
              <a:rPr lang="en-US" sz="2800" dirty="0" smtClean="0">
                <a:solidFill>
                  <a:srgbClr val="FF0000"/>
                </a:solidFill>
              </a:rPr>
              <a:t>Mizoram-Manipur-</a:t>
            </a:r>
            <a:r>
              <a:rPr lang="en-US" sz="2800" dirty="0" smtClean="0">
                <a:solidFill>
                  <a:srgbClr val="FF0000"/>
                </a:solidFill>
              </a:rPr>
              <a:t>Kachin</a:t>
            </a:r>
            <a:r>
              <a:rPr lang="en-US" sz="2800" dirty="0" smtClean="0">
                <a:solidFill>
                  <a:srgbClr val="FF0000"/>
                </a:solidFill>
              </a:rPr>
              <a:t> Rain forests </a:t>
            </a:r>
            <a:r>
              <a:rPr lang="en-US" sz="2800" dirty="0" smtClean="0">
                <a:solidFill>
                  <a:srgbClr val="0C4344"/>
                </a:solidFill>
              </a:rPr>
              <a:t>are most diverse in India (with an index of </a:t>
            </a:r>
            <a:r>
              <a:rPr lang="en-US" sz="2800" dirty="0" smtClean="0">
                <a:solidFill>
                  <a:srgbClr val="002060"/>
                </a:solidFill>
              </a:rPr>
              <a:t>0.8897</a:t>
            </a:r>
            <a:r>
              <a:rPr lang="en-US" sz="2800" dirty="0" smtClean="0">
                <a:solidFill>
                  <a:srgbClr val="0C4344"/>
                </a:solidFill>
              </a:rPr>
              <a:t>). However, </a:t>
            </a:r>
            <a:r>
              <a:rPr lang="en-US" sz="2800" dirty="0" smtClean="0">
                <a:solidFill>
                  <a:srgbClr val="003300"/>
                </a:solidFill>
              </a:rPr>
              <a:t>linguistically</a:t>
            </a:r>
            <a:r>
              <a:rPr lang="en-US" sz="2800" dirty="0" smtClean="0">
                <a:solidFill>
                  <a:srgbClr val="0C4344"/>
                </a:solidFill>
              </a:rPr>
              <a:t> it is 8th most diverse region (with an index of </a:t>
            </a:r>
            <a:r>
              <a:rPr lang="en-US" sz="2800" dirty="0" smtClean="0">
                <a:solidFill>
                  <a:srgbClr val="002060"/>
                </a:solidFill>
              </a:rPr>
              <a:t>0.6034</a:t>
            </a:r>
            <a:r>
              <a:rPr lang="en-US" sz="2800" dirty="0" smtClean="0">
                <a:solidFill>
                  <a:srgbClr val="0C4344"/>
                </a:solidFill>
              </a:rPr>
              <a:t>)</a:t>
            </a: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IBLD: The Statistical </a:t>
            </a:r>
            <a:r>
              <a:rPr sz="4400" b="1" smtClean="0">
                <a:solidFill>
                  <a:srgbClr val="003300"/>
                </a:solidFill>
                <a:latin typeface="Bradley Hand ITC" pitchFamily="66" charset="0"/>
              </a:rPr>
              <a:t>Results</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105400"/>
          </a:xfrm>
        </p:spPr>
        <p:txBody>
          <a:bodyPr>
            <a:noAutofit/>
          </a:bodyPr>
          <a:lstStyle/>
          <a:p>
            <a:pPr lvl="0" algn="just">
              <a:buClr>
                <a:srgbClr val="F3A447"/>
              </a:buClr>
            </a:pPr>
            <a:r>
              <a:rPr lang="en-US" sz="3200" dirty="0" smtClean="0">
                <a:solidFill>
                  <a:srgbClr val="003300"/>
                </a:solidFill>
              </a:rPr>
              <a:t>Linguistically, </a:t>
            </a:r>
            <a:r>
              <a:rPr lang="en-US" sz="3200" dirty="0" smtClean="0">
                <a:solidFill>
                  <a:srgbClr val="FF0000"/>
                </a:solidFill>
              </a:rPr>
              <a:t>Brahmaputra </a:t>
            </a:r>
            <a:r>
              <a:rPr lang="en-US" sz="3200" dirty="0" smtClean="0">
                <a:solidFill>
                  <a:srgbClr val="FF0000"/>
                </a:solidFill>
              </a:rPr>
              <a:t>Valley semi-evergreen forests </a:t>
            </a:r>
            <a:r>
              <a:rPr lang="en-US" sz="3200" dirty="0" smtClean="0">
                <a:solidFill>
                  <a:srgbClr val="0C4344"/>
                </a:solidFill>
              </a:rPr>
              <a:t>are the most diverse with an index of </a:t>
            </a:r>
            <a:r>
              <a:rPr lang="en-US" sz="3200" dirty="0" smtClean="0">
                <a:solidFill>
                  <a:srgbClr val="002060"/>
                </a:solidFill>
              </a:rPr>
              <a:t>0.7464</a:t>
            </a:r>
            <a:r>
              <a:rPr lang="en-US" sz="3200" dirty="0" smtClean="0">
                <a:solidFill>
                  <a:srgbClr val="0C4344"/>
                </a:solidFill>
              </a:rPr>
              <a:t>. </a:t>
            </a:r>
            <a:r>
              <a:rPr lang="en-US" sz="3200" dirty="0" smtClean="0">
                <a:solidFill>
                  <a:srgbClr val="003300"/>
                </a:solidFill>
              </a:rPr>
              <a:t>Biologically</a:t>
            </a:r>
            <a:r>
              <a:rPr lang="en-US" sz="3200" dirty="0" smtClean="0">
                <a:solidFill>
                  <a:srgbClr val="0C4344"/>
                </a:solidFill>
              </a:rPr>
              <a:t> it is 6th most diverse, having an index of </a:t>
            </a:r>
            <a:r>
              <a:rPr lang="en-US" sz="3200" dirty="0" smtClean="0">
                <a:solidFill>
                  <a:srgbClr val="002060"/>
                </a:solidFill>
              </a:rPr>
              <a:t>0.8351</a:t>
            </a:r>
            <a:r>
              <a:rPr lang="en-US" sz="3200" dirty="0" smtClean="0">
                <a:solidFill>
                  <a:srgbClr val="0C4344"/>
                </a:solidFill>
              </a:rPr>
              <a:t>.</a:t>
            </a:r>
          </a:p>
          <a:p>
            <a:pPr algn="just"/>
            <a:r>
              <a:rPr lang="en-US" sz="2800" dirty="0" smtClean="0">
                <a:solidFill>
                  <a:srgbClr val="003300"/>
                </a:solidFill>
              </a:rPr>
              <a:t>Biolinguistically</a:t>
            </a:r>
            <a:r>
              <a:rPr lang="en-US" sz="2800" dirty="0" smtClean="0">
                <a:solidFill>
                  <a:srgbClr val="0C4344"/>
                </a:solidFill>
              </a:rPr>
              <a:t>,</a:t>
            </a:r>
            <a:r>
              <a:rPr lang="en-US" sz="2800" dirty="0" smtClean="0"/>
              <a:t> </a:t>
            </a:r>
            <a:r>
              <a:rPr lang="en-US" sz="2800" dirty="0" smtClean="0">
                <a:solidFill>
                  <a:srgbClr val="FF0000"/>
                </a:solidFill>
              </a:rPr>
              <a:t>Lower </a:t>
            </a:r>
            <a:r>
              <a:rPr lang="en-US" sz="2800" dirty="0" smtClean="0">
                <a:solidFill>
                  <a:srgbClr val="FF0000"/>
                </a:solidFill>
              </a:rPr>
              <a:t>Gangetic</a:t>
            </a:r>
            <a:r>
              <a:rPr lang="en-US" sz="2800" dirty="0" smtClean="0">
                <a:solidFill>
                  <a:srgbClr val="FF0000"/>
                </a:solidFill>
              </a:rPr>
              <a:t> Plains moist deciduous forests </a:t>
            </a:r>
            <a:r>
              <a:rPr lang="en-US" sz="2800" dirty="0" smtClean="0">
                <a:solidFill>
                  <a:srgbClr val="0C4344"/>
                </a:solidFill>
              </a:rPr>
              <a:t>are the most diverse, with an index of </a:t>
            </a:r>
            <a:r>
              <a:rPr lang="en-US" sz="2800" dirty="0" smtClean="0">
                <a:solidFill>
                  <a:srgbClr val="002060"/>
                </a:solidFill>
              </a:rPr>
              <a:t>0.8013</a:t>
            </a:r>
            <a:r>
              <a:rPr lang="en-US" sz="2800" dirty="0" smtClean="0">
                <a:solidFill>
                  <a:srgbClr val="0C4344"/>
                </a:solidFill>
              </a:rPr>
              <a:t>; it is followed by </a:t>
            </a:r>
            <a:r>
              <a:rPr lang="en-US" sz="2800" dirty="0" smtClean="0">
                <a:solidFill>
                  <a:srgbClr val="FF0000"/>
                </a:solidFill>
              </a:rPr>
              <a:t>Brahmaputra Valley semi-evergreen forests</a:t>
            </a:r>
            <a:r>
              <a:rPr lang="en-US" sz="2800" dirty="0" smtClean="0">
                <a:solidFill>
                  <a:srgbClr val="0C4344"/>
                </a:solidFill>
              </a:rPr>
              <a:t>, with an index of </a:t>
            </a:r>
            <a:r>
              <a:rPr lang="en-US" sz="2800" dirty="0" smtClean="0">
                <a:solidFill>
                  <a:srgbClr val="002060"/>
                </a:solidFill>
              </a:rPr>
              <a:t>0.7908. </a:t>
            </a:r>
            <a:r>
              <a:rPr lang="en-US" sz="2800" dirty="0" smtClean="0">
                <a:solidFill>
                  <a:srgbClr val="FF0000"/>
                </a:solidFill>
              </a:rPr>
              <a:t>Mizoram-Manipur-</a:t>
            </a:r>
            <a:r>
              <a:rPr lang="en-US" sz="2800" dirty="0" smtClean="0">
                <a:solidFill>
                  <a:srgbClr val="FF0000"/>
                </a:solidFill>
              </a:rPr>
              <a:t>Kachin</a:t>
            </a:r>
            <a:r>
              <a:rPr lang="en-US" sz="2800" dirty="0" smtClean="0">
                <a:solidFill>
                  <a:srgbClr val="FF0000"/>
                </a:solidFill>
              </a:rPr>
              <a:t> Rain </a:t>
            </a:r>
            <a:r>
              <a:rPr lang="en-US" sz="2800" dirty="0" smtClean="0">
                <a:solidFill>
                  <a:srgbClr val="FF0000"/>
                </a:solidFill>
              </a:rPr>
              <a:t>forests </a:t>
            </a:r>
            <a:r>
              <a:rPr lang="en-US" sz="2800" dirty="0" smtClean="0">
                <a:solidFill>
                  <a:srgbClr val="0C4344"/>
                </a:solidFill>
              </a:rPr>
              <a:t>are the 7th most diverse in India, with an index of</a:t>
            </a:r>
            <a:r>
              <a:rPr lang="en-US" sz="2800" dirty="0" smtClean="0">
                <a:solidFill>
                  <a:srgbClr val="FF0000"/>
                </a:solidFill>
              </a:rPr>
              <a:t> </a:t>
            </a:r>
            <a:r>
              <a:rPr lang="en-US" sz="2800" dirty="0" smtClean="0">
                <a:solidFill>
                  <a:srgbClr val="002060"/>
                </a:solidFill>
              </a:rPr>
              <a:t>0.7465</a:t>
            </a:r>
            <a:r>
              <a:rPr lang="en-US" sz="2800" dirty="0" smtClean="0">
                <a:solidFill>
                  <a:srgbClr val="FF0000"/>
                </a:solidFill>
              </a:rPr>
              <a:t> </a:t>
            </a:r>
            <a:endParaRPr lang="en-US" sz="2800" dirty="0"/>
          </a:p>
        </p:txBody>
      </p:sp>
      <p:sp>
        <p:nvSpPr>
          <p:cNvPr id="3" name="Title 2"/>
          <p:cNvSpPr>
            <a:spLocks noGrp="1"/>
          </p:cNvSpPr>
          <p:nvPr>
            <p:ph type="title"/>
          </p:nvPr>
        </p:nvSpPr>
        <p:spPr/>
        <p:txBody>
          <a:bodyPr>
            <a:noAutofit/>
          </a:bodyPr>
          <a:lstStyle/>
          <a:p>
            <a:r>
              <a:rPr sz="4400" b="1" smtClean="0">
                <a:solidFill>
                  <a:srgbClr val="003300"/>
                </a:solidFill>
                <a:latin typeface="Bradley Hand ITC" pitchFamily="66" charset="0"/>
              </a:rPr>
              <a:t>IBLD: The Statistical </a:t>
            </a:r>
            <a:r>
              <a:rPr sz="4400" b="1" smtClean="0">
                <a:solidFill>
                  <a:srgbClr val="003300"/>
                </a:solidFill>
                <a:latin typeface="Bradley Hand ITC" pitchFamily="66" charset="0"/>
              </a:rPr>
              <a:t>Results  </a:t>
            </a:r>
            <a:r>
              <a:rPr sz="2000" b="1" smtClean="0">
                <a:solidFill>
                  <a:srgbClr val="003300"/>
                </a:solidFill>
                <a:latin typeface="Bradley Hand ITC" pitchFamily="66" charset="0"/>
              </a:rPr>
              <a:t>contd</a:t>
            </a:r>
            <a:r>
              <a:rPr lang="en-US" sz="2000" b="1" dirty="0" smtClean="0">
                <a:solidFill>
                  <a:srgbClr val="003300"/>
                </a:solidFill>
                <a:latin typeface="Bradley Hand ITC" pitchFamily="66" charset="0"/>
              </a:rPr>
              <a:t>…</a:t>
            </a:r>
            <a:endParaRPr lang="en-US" sz="20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00600"/>
          </a:xfrm>
        </p:spPr>
        <p:txBody>
          <a:bodyPr>
            <a:noAutofit/>
          </a:bodyPr>
          <a:lstStyle/>
          <a:p>
            <a:pPr algn="just"/>
            <a:r>
              <a:rPr lang="en-US" sz="2800" dirty="0" smtClean="0">
                <a:solidFill>
                  <a:srgbClr val="0C4344"/>
                </a:solidFill>
              </a:rPr>
              <a:t>The</a:t>
            </a:r>
            <a:r>
              <a:rPr lang="en-US" sz="2800" dirty="0" smtClean="0"/>
              <a:t> </a:t>
            </a:r>
            <a:r>
              <a:rPr lang="en-US" sz="2800" dirty="0" smtClean="0">
                <a:solidFill>
                  <a:srgbClr val="FF0000"/>
                </a:solidFill>
              </a:rPr>
              <a:t>Spearman’s </a:t>
            </a:r>
            <a:r>
              <a:rPr lang="en-US" sz="2800" dirty="0" smtClean="0">
                <a:solidFill>
                  <a:srgbClr val="FF0000"/>
                </a:solidFill>
              </a:rPr>
              <a:t>rank correlation coefficient </a:t>
            </a:r>
            <a:r>
              <a:rPr lang="en-US" sz="2800" dirty="0" smtClean="0">
                <a:solidFill>
                  <a:srgbClr val="0C4344"/>
                </a:solidFill>
              </a:rPr>
              <a:t>shows </a:t>
            </a:r>
            <a:r>
              <a:rPr lang="en-US" sz="2800" dirty="0" smtClean="0">
                <a:solidFill>
                  <a:srgbClr val="0C4344"/>
                </a:solidFill>
              </a:rPr>
              <a:t>some </a:t>
            </a:r>
            <a:r>
              <a:rPr lang="en-US" sz="2800" dirty="0" smtClean="0">
                <a:solidFill>
                  <a:srgbClr val="0C4344"/>
                </a:solidFill>
              </a:rPr>
              <a:t>sort of correlation between the biological and linguistic diversity. The range </a:t>
            </a:r>
            <a:r>
              <a:rPr lang="en-US" sz="2800" dirty="0" smtClean="0">
                <a:solidFill>
                  <a:srgbClr val="0C4344"/>
                </a:solidFill>
              </a:rPr>
              <a:t>of this coefficient is from </a:t>
            </a:r>
            <a:r>
              <a:rPr lang="en-US" sz="2800" dirty="0" smtClean="0">
                <a:solidFill>
                  <a:srgbClr val="0C4344"/>
                </a:solidFill>
              </a:rPr>
              <a:t>-1 </a:t>
            </a:r>
            <a:r>
              <a:rPr lang="en-US" sz="2800" dirty="0" smtClean="0">
                <a:solidFill>
                  <a:srgbClr val="0C4344"/>
                </a:solidFill>
              </a:rPr>
              <a:t>to </a:t>
            </a:r>
            <a:r>
              <a:rPr lang="en-US" sz="2800" dirty="0" smtClean="0">
                <a:solidFill>
                  <a:srgbClr val="0C4344"/>
                </a:solidFill>
              </a:rPr>
              <a:t>+1</a:t>
            </a:r>
            <a:r>
              <a:rPr lang="en-US" sz="2800" dirty="0" smtClean="0">
                <a:solidFill>
                  <a:srgbClr val="0C4344"/>
                </a:solidFill>
              </a:rPr>
              <a:t>, where 0 means </a:t>
            </a:r>
            <a:r>
              <a:rPr lang="en-US" sz="2800" dirty="0" smtClean="0">
                <a:solidFill>
                  <a:srgbClr val="003300"/>
                </a:solidFill>
              </a:rPr>
              <a:t>uncorrelated</a:t>
            </a:r>
            <a:r>
              <a:rPr lang="en-US" sz="2800" dirty="0" smtClean="0"/>
              <a:t> </a:t>
            </a:r>
            <a:r>
              <a:rPr lang="en-US" sz="2800" dirty="0" smtClean="0">
                <a:solidFill>
                  <a:srgbClr val="0C4344"/>
                </a:solidFill>
              </a:rPr>
              <a:t>and 1 means </a:t>
            </a:r>
            <a:r>
              <a:rPr lang="en-US" sz="2800" dirty="0" smtClean="0">
                <a:solidFill>
                  <a:srgbClr val="003300"/>
                </a:solidFill>
              </a:rPr>
              <a:t>positively correlated </a:t>
            </a:r>
            <a:r>
              <a:rPr lang="en-US" sz="2800" dirty="0" smtClean="0">
                <a:solidFill>
                  <a:srgbClr val="0C4344"/>
                </a:solidFill>
              </a:rPr>
              <a:t>and -1 means</a:t>
            </a:r>
            <a:r>
              <a:rPr lang="en-US" sz="2800" dirty="0" smtClean="0"/>
              <a:t> </a:t>
            </a:r>
            <a:r>
              <a:rPr lang="en-US" sz="2800" dirty="0" smtClean="0">
                <a:solidFill>
                  <a:srgbClr val="003300"/>
                </a:solidFill>
              </a:rPr>
              <a:t>negatively correlated</a:t>
            </a:r>
            <a:r>
              <a:rPr lang="en-US" sz="2800" dirty="0" smtClean="0">
                <a:solidFill>
                  <a:srgbClr val="0C4344"/>
                </a:solidFill>
              </a:rPr>
              <a:t>. The </a:t>
            </a:r>
            <a:r>
              <a:rPr lang="en-US" sz="2800" dirty="0" smtClean="0">
                <a:solidFill>
                  <a:srgbClr val="0C4344"/>
                </a:solidFill>
              </a:rPr>
              <a:t>correlation coefficient of the ranks of biological and linguistic </a:t>
            </a:r>
            <a:r>
              <a:rPr lang="en-US" sz="2800" dirty="0" smtClean="0">
                <a:solidFill>
                  <a:srgbClr val="0C4344"/>
                </a:solidFill>
              </a:rPr>
              <a:t>diversity </a:t>
            </a:r>
            <a:r>
              <a:rPr lang="en-US" sz="2800" dirty="0" smtClean="0">
                <a:solidFill>
                  <a:srgbClr val="0C4344"/>
                </a:solidFill>
              </a:rPr>
              <a:t>is almost mid-way, although still on the lower side. It proves that </a:t>
            </a:r>
            <a:r>
              <a:rPr lang="en-US" sz="2800" dirty="0" smtClean="0">
                <a:solidFill>
                  <a:srgbClr val="0C4344"/>
                </a:solidFill>
              </a:rPr>
              <a:t>they are </a:t>
            </a:r>
            <a:r>
              <a:rPr lang="en-US" sz="2800" dirty="0" smtClean="0">
                <a:solidFill>
                  <a:srgbClr val="003300"/>
                </a:solidFill>
              </a:rPr>
              <a:t>somehow correlated</a:t>
            </a:r>
            <a:r>
              <a:rPr lang="en-US" sz="2800" dirty="0" smtClean="0"/>
              <a:t> </a:t>
            </a:r>
            <a:r>
              <a:rPr lang="en-US" sz="2800" dirty="0" smtClean="0">
                <a:solidFill>
                  <a:srgbClr val="0C4344"/>
                </a:solidFill>
              </a:rPr>
              <a:t>but this value </a:t>
            </a:r>
            <a:r>
              <a:rPr lang="en-US" sz="2800" dirty="0" smtClean="0">
                <a:solidFill>
                  <a:srgbClr val="FF0000"/>
                </a:solidFill>
              </a:rPr>
              <a:t>does not support very highly</a:t>
            </a:r>
            <a:r>
              <a:rPr lang="en-US" sz="2800" dirty="0" smtClean="0"/>
              <a:t> </a:t>
            </a:r>
            <a:r>
              <a:rPr lang="en-US" sz="2800" dirty="0" smtClean="0">
                <a:solidFill>
                  <a:srgbClr val="0C4344"/>
                </a:solidFill>
              </a:rPr>
              <a:t>the hypothesis that the </a:t>
            </a:r>
            <a:r>
              <a:rPr lang="en-US" sz="2800" dirty="0" smtClean="0">
                <a:solidFill>
                  <a:srgbClr val="0C4344"/>
                </a:solidFill>
              </a:rPr>
              <a:t>two are </a:t>
            </a:r>
            <a:r>
              <a:rPr lang="en-US" sz="2800" dirty="0" smtClean="0">
                <a:solidFill>
                  <a:srgbClr val="0C4344"/>
                </a:solidFill>
              </a:rPr>
              <a:t>correlated.</a:t>
            </a:r>
          </a:p>
          <a:p>
            <a:pPr algn="just"/>
            <a:endParaRPr lang="en-US" sz="2800" dirty="0"/>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Analysis of the Results</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2400" dirty="0" smtClean="0">
                <a:solidFill>
                  <a:srgbClr val="0C4344"/>
                </a:solidFill>
              </a:rPr>
              <a:t>The rank of the ecoregions on the basis of their linguistic and biological diversity index do not exactly correspond with each other as is shown by the following bar diagram</a:t>
            </a:r>
          </a:p>
          <a:p>
            <a:pPr algn="just"/>
            <a:endParaRPr lang="en-US"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Analysis of the Results   </a:t>
            </a:r>
            <a:r>
              <a:rPr sz="2000" b="1" smtClean="0">
                <a:solidFill>
                  <a:srgbClr val="003300"/>
                </a:solidFill>
                <a:latin typeface="Bradley Hand ITC" pitchFamily="66" charset="0"/>
              </a:rPr>
              <a:t>contd</a:t>
            </a:r>
            <a:r>
              <a:rPr lang="en-US" sz="2000" b="1" dirty="0" smtClean="0">
                <a:solidFill>
                  <a:srgbClr val="003300"/>
                </a:solidFill>
                <a:latin typeface="Bradley Hand ITC" pitchFamily="66" charset="0"/>
              </a:rPr>
              <a:t>…</a:t>
            </a:r>
            <a:endParaRPr lang="en-US" sz="2000" b="1" dirty="0">
              <a:solidFill>
                <a:srgbClr val="003300"/>
              </a:solidFill>
              <a:latin typeface="Bradley Hand ITC" pitchFamily="66" charset="0"/>
            </a:endParaRPr>
          </a:p>
        </p:txBody>
      </p:sp>
      <p:graphicFrame>
        <p:nvGraphicFramePr>
          <p:cNvPr id="5" name="Chart 4"/>
          <p:cNvGraphicFramePr>
            <a:graphicFrameLocks/>
          </p:cNvGraphicFramePr>
          <p:nvPr/>
        </p:nvGraphicFramePr>
        <p:xfrm>
          <a:off x="457200" y="2971800"/>
          <a:ext cx="8229600" cy="3505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05400"/>
          </a:xfrm>
        </p:spPr>
        <p:txBody>
          <a:bodyPr>
            <a:noAutofit/>
          </a:bodyPr>
          <a:lstStyle/>
          <a:p>
            <a:pPr algn="just"/>
            <a:r>
              <a:rPr lang="en-US" sz="3000" dirty="0" smtClean="0">
                <a:solidFill>
                  <a:srgbClr val="FF0000"/>
                </a:solidFill>
              </a:rPr>
              <a:t>The Biolinguistic diversity </a:t>
            </a:r>
            <a:r>
              <a:rPr lang="en-US" sz="3000" dirty="0" smtClean="0">
                <a:solidFill>
                  <a:srgbClr val="0C4344"/>
                </a:solidFill>
              </a:rPr>
              <a:t>is a subset of </a:t>
            </a:r>
            <a:r>
              <a:rPr lang="en-US" sz="3000" dirty="0" smtClean="0">
                <a:solidFill>
                  <a:srgbClr val="FF0000"/>
                </a:solidFill>
              </a:rPr>
              <a:t>Biocultural diversity </a:t>
            </a:r>
            <a:r>
              <a:rPr lang="en-US" sz="3000" dirty="0" smtClean="0">
                <a:solidFill>
                  <a:srgbClr val="0C4344"/>
                </a:solidFill>
              </a:rPr>
              <a:t>which </a:t>
            </a:r>
            <a:r>
              <a:rPr lang="en-US" sz="3000" dirty="0" smtClean="0">
                <a:solidFill>
                  <a:srgbClr val="002060"/>
                </a:solidFill>
              </a:rPr>
              <a:t>unifies the diversity </a:t>
            </a:r>
            <a:r>
              <a:rPr lang="en-US" sz="3000" dirty="0" smtClean="0">
                <a:solidFill>
                  <a:srgbClr val="0C4344"/>
                </a:solidFill>
              </a:rPr>
              <a:t>of life in all of its manifestations: biological, cultural, and linguistic. These are </a:t>
            </a:r>
            <a:r>
              <a:rPr lang="en-US" sz="3000" dirty="0" smtClean="0">
                <a:solidFill>
                  <a:srgbClr val="002060"/>
                </a:solidFill>
              </a:rPr>
              <a:t>interrelated and have coevolved </a:t>
            </a:r>
            <a:r>
              <a:rPr lang="en-US" sz="3000" dirty="0" smtClean="0">
                <a:solidFill>
                  <a:srgbClr val="0C4344"/>
                </a:solidFill>
              </a:rPr>
              <a:t>within a complex socioecological adaptive system.</a:t>
            </a:r>
          </a:p>
          <a:p>
            <a:pPr algn="just"/>
            <a:r>
              <a:rPr lang="en-US" sz="3000" dirty="0" smtClean="0">
                <a:solidFill>
                  <a:srgbClr val="0C4344"/>
                </a:solidFill>
              </a:rPr>
              <a:t>It is a very recent </a:t>
            </a:r>
            <a:r>
              <a:rPr lang="en-US" sz="3000" dirty="0" smtClean="0">
                <a:solidFill>
                  <a:srgbClr val="FF0000"/>
                </a:solidFill>
              </a:rPr>
              <a:t>concept—not more than a decade old</a:t>
            </a:r>
            <a:r>
              <a:rPr lang="en-US" sz="3000" dirty="0" smtClean="0">
                <a:solidFill>
                  <a:srgbClr val="0C4344"/>
                </a:solidFill>
              </a:rPr>
              <a:t>—which is based on the fundamental assumption that there is an </a:t>
            </a:r>
            <a:r>
              <a:rPr lang="en-US" sz="3000" dirty="0" smtClean="0">
                <a:solidFill>
                  <a:srgbClr val="003300"/>
                </a:solidFill>
              </a:rPr>
              <a:t>inextricable link between biological and cultural and linguistic diversity. </a:t>
            </a:r>
          </a:p>
          <a:p>
            <a:pPr algn="just"/>
            <a:endParaRPr lang="en-US" sz="3000" dirty="0">
              <a:solidFill>
                <a:schemeClr val="accent6">
                  <a:lumMod val="50000"/>
                </a:schemeClr>
              </a:solidFill>
            </a:endParaRPr>
          </a:p>
        </p:txBody>
      </p:sp>
      <p:sp>
        <p:nvSpPr>
          <p:cNvPr id="2" name="Title 1"/>
          <p:cNvSpPr>
            <a:spLocks noGrp="1"/>
          </p:cNvSpPr>
          <p:nvPr>
            <p:ph type="title"/>
          </p:nvPr>
        </p:nvSpPr>
        <p:spPr>
          <a:xfrm>
            <a:off x="533400" y="228600"/>
            <a:ext cx="8229600" cy="1219200"/>
          </a:xfrm>
        </p:spPr>
        <p:txBody>
          <a:bodyPr>
            <a:noAutofit/>
          </a:bodyPr>
          <a:lstStyle/>
          <a:p>
            <a:r>
              <a:rPr sz="4400" b="1" smtClean="0">
                <a:ln w="3200">
                  <a:noFill/>
                  <a:prstDash val="solid"/>
                  <a:round/>
                </a:ln>
                <a:solidFill>
                  <a:srgbClr val="003300"/>
                </a:solidFill>
                <a:latin typeface="Bradley Hand ITC" pitchFamily="66" charset="0"/>
              </a:rPr>
              <a:t>Biolinguistic Diversity: The Theory</a:t>
            </a:r>
            <a:endParaRPr lang="en-US" sz="4400" b="1" dirty="0">
              <a:ln w="3200">
                <a:noFill/>
                <a:prstDash val="solid"/>
                <a:round/>
              </a:ln>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solidFill>
                  <a:srgbClr val="FF0000"/>
                </a:solidFill>
              </a:rPr>
              <a:t>The Regression Lines </a:t>
            </a:r>
            <a:r>
              <a:rPr lang="en-US" dirty="0" smtClean="0">
                <a:solidFill>
                  <a:srgbClr val="0C4344"/>
                </a:solidFill>
              </a:rPr>
              <a:t>are used to </a:t>
            </a:r>
            <a:r>
              <a:rPr lang="en-US" dirty="0" smtClean="0">
                <a:solidFill>
                  <a:srgbClr val="002060"/>
                </a:solidFill>
              </a:rPr>
              <a:t>predict</a:t>
            </a:r>
            <a:r>
              <a:rPr lang="en-US" dirty="0" smtClean="0"/>
              <a:t> </a:t>
            </a:r>
            <a:r>
              <a:rPr lang="en-US" dirty="0" smtClean="0">
                <a:solidFill>
                  <a:srgbClr val="0C4344"/>
                </a:solidFill>
              </a:rPr>
              <a:t>the value of one variable if the value of the other is given. It is these regression lines for biodiversity and linguistic diversity that</a:t>
            </a:r>
            <a:r>
              <a:rPr lang="en-US" dirty="0" smtClean="0"/>
              <a:t> </a:t>
            </a:r>
            <a:r>
              <a:rPr lang="en-US" dirty="0" smtClean="0">
                <a:solidFill>
                  <a:srgbClr val="FF0000"/>
                </a:solidFill>
              </a:rPr>
              <a:t>shows the correlation.</a:t>
            </a:r>
            <a:endParaRPr lang="en-US" dirty="0">
              <a:solidFill>
                <a:srgbClr val="FF0000"/>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The Regression Lines</a:t>
            </a:r>
            <a:endParaRPr lang="en-US" sz="4400" b="1" dirty="0">
              <a:solidFill>
                <a:srgbClr val="003300"/>
              </a:solidFill>
              <a:latin typeface="Bradley Hand ITC" pitchFamily="66" charset="0"/>
            </a:endParaRPr>
          </a:p>
        </p:txBody>
      </p:sp>
      <p:graphicFrame>
        <p:nvGraphicFramePr>
          <p:cNvPr id="9" name="Scatter Diagram"/>
          <p:cNvGraphicFramePr>
            <a:graphicFrameLocks/>
          </p:cNvGraphicFramePr>
          <p:nvPr/>
        </p:nvGraphicFramePr>
        <p:xfrm>
          <a:off x="457200" y="3200400"/>
          <a:ext cx="8305800" cy="3352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ap 3 biolinguistic index of india  color.jpg"/>
          <p:cNvPicPr>
            <a:picLocks noGrp="1" noChangeAspect="1"/>
          </p:cNvPicPr>
          <p:nvPr>
            <p:ph idx="1"/>
          </p:nvPr>
        </p:nvPicPr>
        <p:blipFill>
          <a:blip r:embed="rId2"/>
          <a:srcRect t="11667" r="478" b="47623"/>
          <a:stretch>
            <a:fillRect/>
          </a:stretch>
        </p:blipFill>
        <p:spPr>
          <a:xfrm>
            <a:off x="533400" y="2362200"/>
            <a:ext cx="8153400" cy="4197125"/>
          </a:xfrm>
        </p:spPr>
      </p:pic>
      <p:sp>
        <p:nvSpPr>
          <p:cNvPr id="3" name="Title 2"/>
          <p:cNvSpPr>
            <a:spLocks noGrp="1"/>
          </p:cNvSpPr>
          <p:nvPr>
            <p:ph type="title"/>
          </p:nvPr>
        </p:nvSpPr>
        <p:spPr>
          <a:xfrm>
            <a:off x="457200" y="152400"/>
            <a:ext cx="8458200" cy="1219200"/>
          </a:xfrm>
        </p:spPr>
        <p:txBody>
          <a:bodyPr>
            <a:noAutofit/>
          </a:bodyPr>
          <a:lstStyle/>
          <a:p>
            <a:r>
              <a:rPr sz="4400" b="1" smtClean="0">
                <a:solidFill>
                  <a:srgbClr val="003300"/>
                </a:solidFill>
                <a:latin typeface="Bradley Hand ITC" pitchFamily="66" charset="0"/>
              </a:rPr>
              <a:t>India's Biolinguistic Diversity Index</a:t>
            </a:r>
            <a:endParaRPr lang="en-US" sz="4400" b="1" dirty="0">
              <a:solidFill>
                <a:srgbClr val="003300"/>
              </a:solidFill>
              <a:latin typeface="Bradley Hand ITC" pitchFamily="66" charset="0"/>
            </a:endParaRPr>
          </a:p>
        </p:txBody>
      </p:sp>
      <p:sp>
        <p:nvSpPr>
          <p:cNvPr id="5" name="TextBox 4"/>
          <p:cNvSpPr txBox="1"/>
          <p:nvPr/>
        </p:nvSpPr>
        <p:spPr>
          <a:xfrm>
            <a:off x="457200" y="1371600"/>
            <a:ext cx="8229600" cy="923330"/>
          </a:xfrm>
          <a:prstGeom prst="rect">
            <a:avLst/>
          </a:prstGeom>
          <a:noFill/>
        </p:spPr>
        <p:txBody>
          <a:bodyPr wrap="square" rtlCol="0">
            <a:spAutoFit/>
          </a:bodyPr>
          <a:lstStyle/>
          <a:p>
            <a:pPr algn="just"/>
            <a:r>
              <a:rPr lang="en-US" dirty="0" smtClean="0">
                <a:solidFill>
                  <a:srgbClr val="0C4344"/>
                </a:solidFill>
              </a:rPr>
              <a:t>On the basis of the indices calculated, different ecoregions may be represented as the following. It is a very crude map with some parts of Northern India even not present.</a:t>
            </a:r>
            <a:endParaRPr lang="en-US" dirty="0">
              <a:solidFill>
                <a:srgbClr val="0C4344"/>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n-US" sz="3000" dirty="0" smtClean="0">
                <a:solidFill>
                  <a:srgbClr val="0C4344"/>
                </a:solidFill>
              </a:rPr>
              <a:t>The present study has been  completely </a:t>
            </a:r>
            <a:r>
              <a:rPr lang="en-US" sz="3000" dirty="0" smtClean="0">
                <a:solidFill>
                  <a:srgbClr val="FF0000"/>
                </a:solidFill>
              </a:rPr>
              <a:t>one-dimensional</a:t>
            </a:r>
            <a:r>
              <a:rPr lang="en-US" sz="3000" dirty="0" smtClean="0">
                <a:solidFill>
                  <a:srgbClr val="0C4344"/>
                </a:solidFill>
              </a:rPr>
              <a:t> one. I have calculated the index on the basis of </a:t>
            </a:r>
            <a:r>
              <a:rPr lang="en-US" sz="3000" dirty="0" smtClean="0">
                <a:solidFill>
                  <a:srgbClr val="002060"/>
                </a:solidFill>
              </a:rPr>
              <a:t>not very authentic data source</a:t>
            </a:r>
            <a:r>
              <a:rPr lang="en-US" sz="3000" dirty="0" smtClean="0">
                <a:solidFill>
                  <a:srgbClr val="0C4344"/>
                </a:solidFill>
              </a:rPr>
              <a:t>. Moreover only the </a:t>
            </a:r>
            <a:r>
              <a:rPr lang="en-US" sz="3000" dirty="0" smtClean="0">
                <a:solidFill>
                  <a:srgbClr val="003300"/>
                </a:solidFill>
              </a:rPr>
              <a:t>data of one particular time </a:t>
            </a:r>
            <a:r>
              <a:rPr lang="en-US" sz="3000" dirty="0" smtClean="0">
                <a:solidFill>
                  <a:srgbClr val="0C4344"/>
                </a:solidFill>
              </a:rPr>
              <a:t>is taken into consideration. In order to study the </a:t>
            </a:r>
            <a:r>
              <a:rPr lang="en-US" sz="3000" dirty="0" smtClean="0">
                <a:solidFill>
                  <a:srgbClr val="0C4344"/>
                </a:solidFill>
              </a:rPr>
              <a:t>d</a:t>
            </a:r>
            <a:r>
              <a:rPr lang="en-US" sz="3000" dirty="0" smtClean="0">
                <a:solidFill>
                  <a:srgbClr val="0C4344"/>
                </a:solidFill>
              </a:rPr>
              <a:t>iversity and understand its endangerment properly, we must study it over a period of time and how it has undergone change. Only then will we be able to study the </a:t>
            </a:r>
            <a:r>
              <a:rPr lang="en-US" sz="3000" dirty="0" smtClean="0">
                <a:solidFill>
                  <a:srgbClr val="FF0000"/>
                </a:solidFill>
              </a:rPr>
              <a:t>why</a:t>
            </a:r>
            <a:r>
              <a:rPr lang="en-US" sz="3000" dirty="0" smtClean="0">
                <a:solidFill>
                  <a:srgbClr val="0C4344"/>
                </a:solidFill>
              </a:rPr>
              <a:t> of the endangerment.</a:t>
            </a:r>
            <a:endParaRPr lang="en-US" sz="3000"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Drawbacks of the present Study</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3200" dirty="0" smtClean="0">
                <a:solidFill>
                  <a:srgbClr val="0C4344"/>
                </a:solidFill>
              </a:rPr>
              <a:t>We need to develop a time-series data for proper study of the issues like fast-depleting diversities.</a:t>
            </a:r>
          </a:p>
          <a:p>
            <a:pPr algn="just"/>
            <a:r>
              <a:rPr lang="en-US" sz="3200" dirty="0" smtClean="0">
                <a:solidFill>
                  <a:srgbClr val="0C4344"/>
                </a:solidFill>
              </a:rPr>
              <a:t>We also need to look into the methodological issues since as of now the methodology is almost completely statistical one. If we rely completely on statistics, we need to make sure that the data is completely authentic and reliable.</a:t>
            </a:r>
            <a:endParaRPr lang="en-US" sz="3200" dirty="0">
              <a:solidFill>
                <a:srgbClr val="0C4344"/>
              </a:solidFill>
            </a:endParaRPr>
          </a:p>
        </p:txBody>
      </p:sp>
      <p:sp>
        <p:nvSpPr>
          <p:cNvPr id="3" name="Title 2"/>
          <p:cNvSpPr>
            <a:spLocks noGrp="1"/>
          </p:cNvSpPr>
          <p:nvPr>
            <p:ph type="title"/>
          </p:nvPr>
        </p:nvSpPr>
        <p:spPr/>
        <p:txBody>
          <a:bodyPr>
            <a:normAutofit/>
          </a:bodyPr>
          <a:lstStyle/>
          <a:p>
            <a:r>
              <a:rPr sz="6000" b="1" smtClean="0">
                <a:solidFill>
                  <a:srgbClr val="003300"/>
                </a:solidFill>
                <a:latin typeface="Bradley Hand ITC" pitchFamily="66" charset="0"/>
              </a:rPr>
              <a:t>The Future</a:t>
            </a:r>
            <a:endParaRPr lang="en-US" sz="60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00600"/>
          </a:xfrm>
        </p:spPr>
        <p:txBody>
          <a:bodyPr>
            <a:noAutofit/>
          </a:bodyPr>
          <a:lstStyle/>
          <a:p>
            <a:pPr>
              <a:buNone/>
            </a:pPr>
            <a:r>
              <a:rPr lang="en-US" sz="1800" dirty="0" smtClean="0">
                <a:solidFill>
                  <a:srgbClr val="002060"/>
                </a:solidFill>
              </a:rPr>
              <a:t>1. Carder, Maurice. </a:t>
            </a:r>
            <a:r>
              <a:rPr lang="en-US" sz="1800" i="1" dirty="0" smtClean="0">
                <a:solidFill>
                  <a:srgbClr val="002060"/>
                </a:solidFill>
              </a:rPr>
              <a:t>A Word of Difference, from ‘Resurgence Magazine’ 2008, 250.</a:t>
            </a:r>
          </a:p>
          <a:p>
            <a:pPr>
              <a:buNone/>
            </a:pPr>
            <a:r>
              <a:rPr lang="en-US" sz="1800" dirty="0" smtClean="0">
                <a:solidFill>
                  <a:srgbClr val="002060"/>
                </a:solidFill>
              </a:rPr>
              <a:t>2. Gupta, S.C. and V.K. Kapoor (2003). </a:t>
            </a:r>
            <a:r>
              <a:rPr lang="en-US" sz="1800" i="1" dirty="0" smtClean="0">
                <a:solidFill>
                  <a:srgbClr val="002060"/>
                </a:solidFill>
              </a:rPr>
              <a:t>Fundamentals of Mathematical Statistics. </a:t>
            </a:r>
            <a:r>
              <a:rPr lang="en-US" sz="1800" i="1" dirty="0" smtClean="0">
                <a:solidFill>
                  <a:srgbClr val="002060"/>
                </a:solidFill>
              </a:rPr>
              <a:t>Sultan </a:t>
            </a:r>
            <a:r>
              <a:rPr lang="en-US" sz="1800" dirty="0" smtClean="0">
                <a:solidFill>
                  <a:srgbClr val="002060"/>
                </a:solidFill>
              </a:rPr>
              <a:t>Chand </a:t>
            </a:r>
            <a:r>
              <a:rPr lang="en-US" sz="1800" dirty="0" smtClean="0">
                <a:solidFill>
                  <a:srgbClr val="002060"/>
                </a:solidFill>
              </a:rPr>
              <a:t>&amp; Sons.</a:t>
            </a:r>
          </a:p>
          <a:p>
            <a:pPr>
              <a:buNone/>
            </a:pPr>
            <a:r>
              <a:rPr lang="en-US" sz="1800" dirty="0" smtClean="0">
                <a:solidFill>
                  <a:srgbClr val="002060"/>
                </a:solidFill>
              </a:rPr>
              <a:t>3. Loh, Jonathan and David Harmon. </a:t>
            </a:r>
            <a:r>
              <a:rPr lang="en-US" sz="1800" i="1" dirty="0" smtClean="0">
                <a:solidFill>
                  <a:srgbClr val="002060"/>
                </a:solidFill>
              </a:rPr>
              <a:t>A global index of biocultural diversity, from</a:t>
            </a:r>
          </a:p>
          <a:p>
            <a:pPr>
              <a:buNone/>
            </a:pPr>
            <a:r>
              <a:rPr lang="en-US" sz="1800" dirty="0" smtClean="0">
                <a:solidFill>
                  <a:srgbClr val="002060"/>
                </a:solidFill>
              </a:rPr>
              <a:t>‘Ecological Indicators’, 2005.</a:t>
            </a:r>
          </a:p>
          <a:p>
            <a:pPr>
              <a:buNone/>
            </a:pPr>
            <a:r>
              <a:rPr lang="en-US" sz="1800" dirty="0" smtClean="0">
                <a:solidFill>
                  <a:srgbClr val="002060"/>
                </a:solidFill>
              </a:rPr>
              <a:t>4. Maffi, Luisa. </a:t>
            </a:r>
            <a:r>
              <a:rPr lang="en-US" sz="1800" i="1" dirty="0" smtClean="0">
                <a:solidFill>
                  <a:srgbClr val="002060"/>
                </a:solidFill>
              </a:rPr>
              <a:t>Language: A Resource for Nature, from ‘The UNESCO Journal on </a:t>
            </a:r>
            <a:r>
              <a:rPr lang="en-US" sz="1800" i="1" dirty="0" smtClean="0">
                <a:solidFill>
                  <a:srgbClr val="002060"/>
                </a:solidFill>
              </a:rPr>
              <a:t>the </a:t>
            </a:r>
            <a:r>
              <a:rPr lang="en-US" sz="1800" dirty="0" smtClean="0">
                <a:solidFill>
                  <a:srgbClr val="002060"/>
                </a:solidFill>
              </a:rPr>
              <a:t>Environment </a:t>
            </a:r>
            <a:r>
              <a:rPr lang="en-US" sz="1800" dirty="0" smtClean="0">
                <a:solidFill>
                  <a:srgbClr val="002060"/>
                </a:solidFill>
              </a:rPr>
              <a:t>and National Resources Research’ 1998, 34(4).</a:t>
            </a:r>
          </a:p>
          <a:p>
            <a:pPr>
              <a:buNone/>
            </a:pPr>
            <a:r>
              <a:rPr lang="en-US" sz="1800" dirty="0" smtClean="0">
                <a:solidFill>
                  <a:srgbClr val="002060"/>
                </a:solidFill>
              </a:rPr>
              <a:t>5. Maffi, Luisa. </a:t>
            </a:r>
            <a:r>
              <a:rPr lang="en-US" sz="1800" i="1" dirty="0" smtClean="0">
                <a:solidFill>
                  <a:srgbClr val="002060"/>
                </a:solidFill>
              </a:rPr>
              <a:t>Linguistic, Cultural and Biological Diversity, from ‘Annual Review </a:t>
            </a:r>
            <a:r>
              <a:rPr lang="en-US" sz="1800" i="1" dirty="0" smtClean="0">
                <a:solidFill>
                  <a:srgbClr val="002060"/>
                </a:solidFill>
              </a:rPr>
              <a:t>of </a:t>
            </a:r>
            <a:r>
              <a:rPr lang="en-US" sz="1800" dirty="0" smtClean="0">
                <a:solidFill>
                  <a:srgbClr val="002060"/>
                </a:solidFill>
              </a:rPr>
              <a:t>Anthropology</a:t>
            </a:r>
            <a:r>
              <a:rPr lang="en-US" sz="1800" dirty="0" smtClean="0">
                <a:solidFill>
                  <a:srgbClr val="002060"/>
                </a:solidFill>
              </a:rPr>
              <a:t>’ 2005.</a:t>
            </a:r>
          </a:p>
          <a:p>
            <a:pPr>
              <a:buNone/>
            </a:pPr>
            <a:r>
              <a:rPr lang="en-US" sz="1800" dirty="0" smtClean="0">
                <a:solidFill>
                  <a:srgbClr val="002060"/>
                </a:solidFill>
              </a:rPr>
              <a:t>6. Maffi, Luisa. </a:t>
            </a:r>
            <a:r>
              <a:rPr lang="en-US" sz="1800" i="1" dirty="0" smtClean="0">
                <a:solidFill>
                  <a:srgbClr val="002060"/>
                </a:solidFill>
              </a:rPr>
              <a:t>Biocultural Diversity and Sustainability ‘The Sage Handbook of</a:t>
            </a:r>
          </a:p>
          <a:p>
            <a:pPr>
              <a:buNone/>
            </a:pPr>
            <a:r>
              <a:rPr lang="en-US" sz="1800" dirty="0" smtClean="0">
                <a:solidFill>
                  <a:srgbClr val="002060"/>
                </a:solidFill>
              </a:rPr>
              <a:t>Environment and Society’ 2007.</a:t>
            </a:r>
          </a:p>
          <a:p>
            <a:pPr>
              <a:buNone/>
            </a:pPr>
            <a:r>
              <a:rPr lang="en-US" sz="1800" dirty="0" smtClean="0">
                <a:solidFill>
                  <a:srgbClr val="002060"/>
                </a:solidFill>
              </a:rPr>
              <a:t>7. Maffi, Luisa. </a:t>
            </a:r>
            <a:r>
              <a:rPr lang="en-US" sz="1800" i="1" dirty="0" smtClean="0">
                <a:solidFill>
                  <a:srgbClr val="002060"/>
                </a:solidFill>
              </a:rPr>
              <a:t>Cultural Vitality, from ‘Resurgence Magazine’ 2008, 250.</a:t>
            </a:r>
          </a:p>
          <a:p>
            <a:pPr>
              <a:buNone/>
            </a:pPr>
            <a:r>
              <a:rPr lang="en-US" sz="1800" dirty="0" smtClean="0">
                <a:solidFill>
                  <a:srgbClr val="002060"/>
                </a:solidFill>
              </a:rPr>
              <a:t>8. Skutnabb-Kangas, Tove (2008). </a:t>
            </a:r>
            <a:r>
              <a:rPr lang="en-US" sz="1800" i="1" dirty="0" smtClean="0">
                <a:solidFill>
                  <a:srgbClr val="002060"/>
                </a:solidFill>
              </a:rPr>
              <a:t>Linguistic genocide in Education or Worldwide</a:t>
            </a:r>
          </a:p>
          <a:p>
            <a:pPr>
              <a:buNone/>
            </a:pPr>
            <a:r>
              <a:rPr lang="en-US" sz="1800" i="1" dirty="0" smtClean="0">
                <a:solidFill>
                  <a:srgbClr val="002060"/>
                </a:solidFill>
              </a:rPr>
              <a:t>Diversity and Human Rights. Orient Longman.</a:t>
            </a:r>
          </a:p>
          <a:p>
            <a:pPr>
              <a:buNone/>
            </a:pPr>
            <a:endParaRPr lang="en-US" sz="1800" dirty="0">
              <a:solidFill>
                <a:srgbClr val="002060"/>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References</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715000"/>
          </a:xfrm>
        </p:spPr>
        <p:txBody>
          <a:bodyPr anchor="ctr">
            <a:normAutofit/>
          </a:bodyPr>
          <a:lstStyle/>
          <a:p>
            <a:pPr algn="ctr">
              <a:buNone/>
            </a:pPr>
            <a:r>
              <a:rPr lang="en-US" sz="7200" dirty="0" smtClean="0">
                <a:solidFill>
                  <a:srgbClr val="FF0000"/>
                </a:solidFill>
                <a:latin typeface="Comic Sans MS" pitchFamily="66" charset="0"/>
              </a:rPr>
              <a:t>Open to Questions</a:t>
            </a:r>
            <a:endParaRPr lang="en-US" sz="7200" dirty="0">
              <a:solidFill>
                <a:srgbClr val="FF0000"/>
              </a:solidFill>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181600"/>
          </a:xfrm>
        </p:spPr>
        <p:txBody>
          <a:bodyPr>
            <a:noAutofit/>
          </a:bodyPr>
          <a:lstStyle/>
          <a:p>
            <a:pPr algn="just"/>
            <a:r>
              <a:rPr lang="en-US" sz="2700" dirty="0" smtClean="0">
                <a:solidFill>
                  <a:srgbClr val="0C4344"/>
                </a:solidFill>
              </a:rPr>
              <a:t>The diversity of life does not only mean the </a:t>
            </a:r>
            <a:r>
              <a:rPr lang="en-US" sz="2700" dirty="0" smtClean="0">
                <a:solidFill>
                  <a:srgbClr val="FF0000"/>
                </a:solidFill>
              </a:rPr>
              <a:t>diversity of plants and animal species, habitats, and ecosystems </a:t>
            </a:r>
            <a:r>
              <a:rPr lang="en-US" sz="2700" dirty="0" smtClean="0">
                <a:solidFill>
                  <a:srgbClr val="0C4344"/>
                </a:solidFill>
              </a:rPr>
              <a:t>found on the planet, but also the </a:t>
            </a:r>
            <a:r>
              <a:rPr lang="en-US" sz="2700" dirty="0" smtClean="0">
                <a:solidFill>
                  <a:srgbClr val="003300"/>
                </a:solidFill>
              </a:rPr>
              <a:t>diversity of human cultures and languages</a:t>
            </a:r>
            <a:r>
              <a:rPr lang="en-US" sz="2700" dirty="0" smtClean="0">
                <a:solidFill>
                  <a:srgbClr val="0C4344"/>
                </a:solidFill>
              </a:rPr>
              <a:t>.</a:t>
            </a:r>
          </a:p>
          <a:p>
            <a:pPr algn="just"/>
            <a:r>
              <a:rPr lang="en-US" sz="2700" dirty="0" smtClean="0">
                <a:solidFill>
                  <a:srgbClr val="0C4344"/>
                </a:solidFill>
              </a:rPr>
              <a:t>These diversities are </a:t>
            </a:r>
            <a:r>
              <a:rPr lang="en-US" sz="2700" dirty="0" smtClean="0">
                <a:solidFill>
                  <a:srgbClr val="FF0000"/>
                </a:solidFill>
              </a:rPr>
              <a:t>not separate </a:t>
            </a:r>
            <a:r>
              <a:rPr lang="en-US" sz="2700" dirty="0" smtClean="0">
                <a:solidFill>
                  <a:srgbClr val="0C4344"/>
                </a:solidFill>
              </a:rPr>
              <a:t>or exist in parallel realms, but rather they </a:t>
            </a:r>
            <a:r>
              <a:rPr lang="en-US" sz="2700" dirty="0" smtClean="0">
                <a:solidFill>
                  <a:srgbClr val="003300"/>
                </a:solidFill>
              </a:rPr>
              <a:t>interact with and affect</a:t>
            </a:r>
            <a:r>
              <a:rPr lang="en-US" sz="2700" dirty="0" smtClean="0">
                <a:solidFill>
                  <a:srgbClr val="0C4344"/>
                </a:solidFill>
              </a:rPr>
              <a:t> one another in complex ways.</a:t>
            </a:r>
          </a:p>
          <a:p>
            <a:pPr algn="just"/>
            <a:r>
              <a:rPr lang="en-US" sz="2700" dirty="0" smtClean="0">
                <a:solidFill>
                  <a:srgbClr val="0C4344"/>
                </a:solidFill>
              </a:rPr>
              <a:t>The interaction among these diversities have developed over time through </a:t>
            </a:r>
            <a:r>
              <a:rPr lang="en-US" sz="2700" dirty="0" smtClean="0">
                <a:solidFill>
                  <a:srgbClr val="002060"/>
                </a:solidFill>
              </a:rPr>
              <a:t>mutual adaptation </a:t>
            </a:r>
            <a:r>
              <a:rPr lang="en-US" sz="2700" dirty="0" smtClean="0">
                <a:solidFill>
                  <a:srgbClr val="0C4344"/>
                </a:solidFill>
              </a:rPr>
              <a:t>between humans and the environment at the local level, which is, probably, of a </a:t>
            </a:r>
            <a:r>
              <a:rPr lang="en-US" sz="2700" dirty="0" smtClean="0">
                <a:solidFill>
                  <a:srgbClr val="FF0000"/>
                </a:solidFill>
              </a:rPr>
              <a:t>coevolutionary nature </a:t>
            </a:r>
            <a:r>
              <a:rPr lang="en-US" sz="2700" dirty="0" smtClean="0">
                <a:solidFill>
                  <a:srgbClr val="0C4344"/>
                </a:solidFill>
              </a:rPr>
              <a:t>and, thus, </a:t>
            </a:r>
            <a:r>
              <a:rPr lang="en-US" sz="2700" dirty="0" smtClean="0">
                <a:solidFill>
                  <a:srgbClr val="FF0000"/>
                </a:solidFill>
              </a:rPr>
              <a:t>a causal one</a:t>
            </a:r>
            <a:r>
              <a:rPr lang="en-US" sz="2700" dirty="0" smtClean="0">
                <a:solidFill>
                  <a:srgbClr val="0C4344"/>
                </a:solidFill>
              </a:rPr>
              <a:t>.</a:t>
            </a:r>
          </a:p>
          <a:p>
            <a:pPr algn="just"/>
            <a:endParaRPr lang="en-US" sz="2700" dirty="0">
              <a:solidFill>
                <a:srgbClr val="192533"/>
              </a:solidFill>
            </a:endParaRPr>
          </a:p>
        </p:txBody>
      </p:sp>
      <p:sp>
        <p:nvSpPr>
          <p:cNvPr id="3" name="Title 2"/>
          <p:cNvSpPr>
            <a:spLocks noGrp="1"/>
          </p:cNvSpPr>
          <p:nvPr>
            <p:ph type="title"/>
          </p:nvPr>
        </p:nvSpPr>
        <p:spPr/>
        <p:txBody>
          <a:bodyPr>
            <a:noAutofit/>
          </a:bodyPr>
          <a:lstStyle/>
          <a:p>
            <a:r>
              <a:rPr b="1" smtClean="0">
                <a:solidFill>
                  <a:srgbClr val="003300"/>
                </a:solidFill>
                <a:latin typeface="Bradley Hand ITC" pitchFamily="66" charset="0"/>
              </a:rPr>
              <a:t>Assumptions of Biocultural Diversity</a:t>
            </a:r>
            <a:endParaRPr lang="en-US"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257800"/>
          </a:xfrm>
        </p:spPr>
        <p:txBody>
          <a:bodyPr>
            <a:noAutofit/>
          </a:bodyPr>
          <a:lstStyle/>
          <a:p>
            <a:pPr algn="just"/>
            <a:r>
              <a:rPr lang="en-US" dirty="0" smtClean="0">
                <a:solidFill>
                  <a:srgbClr val="0C4344"/>
                </a:solidFill>
              </a:rPr>
              <a:t>At the international level, an integrated notion of biocultural diversity was first incorporated in the </a:t>
            </a:r>
            <a:r>
              <a:rPr lang="en-US" dirty="0" smtClean="0">
                <a:solidFill>
                  <a:srgbClr val="FF0000"/>
                </a:solidFill>
              </a:rPr>
              <a:t>Declaration of Belém of the International Society of Ethnobiology in 1988 </a:t>
            </a:r>
            <a:r>
              <a:rPr lang="en-US" dirty="0" smtClean="0">
                <a:solidFill>
                  <a:srgbClr val="0C4344"/>
                </a:solidFill>
              </a:rPr>
              <a:t>at the </a:t>
            </a:r>
            <a:r>
              <a:rPr lang="en-US" dirty="0" smtClean="0">
                <a:solidFill>
                  <a:srgbClr val="FF0000"/>
                </a:solidFill>
              </a:rPr>
              <a:t>First International Congress of Ethnobiology in Belém, Brazil</a:t>
            </a:r>
            <a:r>
              <a:rPr lang="en-US" dirty="0" smtClean="0">
                <a:solidFill>
                  <a:srgbClr val="0C4344"/>
                </a:solidFill>
              </a:rPr>
              <a:t>. It raised the issue of the </a:t>
            </a:r>
            <a:r>
              <a:rPr lang="en-US" dirty="0" smtClean="0">
                <a:solidFill>
                  <a:srgbClr val="002060"/>
                </a:solidFill>
              </a:rPr>
              <a:t>simultaneous extinction threats </a:t>
            </a:r>
            <a:r>
              <a:rPr lang="en-US" dirty="0" smtClean="0">
                <a:solidFill>
                  <a:srgbClr val="0C4344"/>
                </a:solidFill>
              </a:rPr>
              <a:t>facing tropical and other fragile ecosystems, on the one hand, and indigenous people on the other.</a:t>
            </a:r>
          </a:p>
          <a:p>
            <a:pPr algn="just"/>
            <a:r>
              <a:rPr lang="en-US" dirty="0" smtClean="0">
                <a:solidFill>
                  <a:srgbClr val="0C4344"/>
                </a:solidFill>
              </a:rPr>
              <a:t>At about the same time, linguists were also beginning to voice widespread concern regarding </a:t>
            </a:r>
            <a:r>
              <a:rPr lang="en-US" dirty="0" smtClean="0">
                <a:solidFill>
                  <a:srgbClr val="002060"/>
                </a:solidFill>
              </a:rPr>
              <a:t>the status of the world’s languages</a:t>
            </a:r>
            <a:r>
              <a:rPr lang="en-US" dirty="0" smtClean="0">
                <a:solidFill>
                  <a:srgbClr val="0C4344"/>
                </a:solidFill>
              </a:rPr>
              <a:t>.  They predicted </a:t>
            </a:r>
            <a:r>
              <a:rPr lang="en-US" dirty="0" smtClean="0">
                <a:solidFill>
                  <a:srgbClr val="003300"/>
                </a:solidFill>
              </a:rPr>
              <a:t>a dramatic disappearance</a:t>
            </a:r>
            <a:r>
              <a:rPr lang="en-US" dirty="0" smtClean="0">
                <a:solidFill>
                  <a:srgbClr val="0C4344"/>
                </a:solidFill>
              </a:rPr>
              <a:t> of most of the numerically smaller languages spoken by indigenous and minority people.</a:t>
            </a:r>
          </a:p>
          <a:p>
            <a:pPr algn="just"/>
            <a:endParaRPr lang="en-US" dirty="0" smtClean="0">
              <a:solidFill>
                <a:srgbClr val="0C4344"/>
              </a:solidFill>
            </a:endParaRPr>
          </a:p>
          <a:p>
            <a:pPr algn="just"/>
            <a:endParaRPr lang="en-US" dirty="0">
              <a:solidFill>
                <a:srgbClr val="0C4344"/>
              </a:solidFill>
            </a:endParaRPr>
          </a:p>
        </p:txBody>
      </p:sp>
      <p:sp>
        <p:nvSpPr>
          <p:cNvPr id="3" name="Title 2"/>
          <p:cNvSpPr>
            <a:spLocks noGrp="1"/>
          </p:cNvSpPr>
          <p:nvPr>
            <p:ph type="title"/>
          </p:nvPr>
        </p:nvSpPr>
        <p:spPr/>
        <p:txBody>
          <a:bodyPr>
            <a:normAutofit/>
          </a:bodyPr>
          <a:lstStyle/>
          <a:p>
            <a:r>
              <a:rPr sz="4800" b="1" smtClean="0">
                <a:solidFill>
                  <a:srgbClr val="003300"/>
                </a:solidFill>
                <a:latin typeface="Bradley Hand ITC" pitchFamily="66" charset="0"/>
              </a:rPr>
              <a:t>The Beginning</a:t>
            </a:r>
            <a:endParaRPr lang="en-US" sz="48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029200"/>
          </a:xfrm>
        </p:spPr>
        <p:txBody>
          <a:bodyPr>
            <a:noAutofit/>
          </a:bodyPr>
          <a:lstStyle/>
          <a:p>
            <a:pPr algn="just"/>
            <a:r>
              <a:rPr lang="en-US" sz="3000" dirty="0" smtClean="0">
                <a:solidFill>
                  <a:srgbClr val="0C4344"/>
                </a:solidFill>
              </a:rPr>
              <a:t>It was eight years after the notion of biocultural diversity was posited at the international platform that a work of significance on global biodiversity– linguistic diversity correlations was published by </a:t>
            </a:r>
            <a:r>
              <a:rPr lang="en-US" sz="3000" dirty="0" smtClean="0">
                <a:solidFill>
                  <a:srgbClr val="FF0000"/>
                </a:solidFill>
              </a:rPr>
              <a:t>Harmon</a:t>
            </a:r>
            <a:r>
              <a:rPr lang="en-US" sz="3000" dirty="0" smtClean="0">
                <a:solidFill>
                  <a:srgbClr val="0C4344"/>
                </a:solidFill>
              </a:rPr>
              <a:t>. It pointed to several </a:t>
            </a:r>
            <a:r>
              <a:rPr lang="en-US" sz="3000" dirty="0" smtClean="0">
                <a:solidFill>
                  <a:srgbClr val="002060"/>
                </a:solidFill>
              </a:rPr>
              <a:t>large-scale biogeographic factors  </a:t>
            </a:r>
            <a:r>
              <a:rPr lang="en-US" sz="3000" dirty="0" smtClean="0">
                <a:solidFill>
                  <a:srgbClr val="0C4344"/>
                </a:solidFill>
              </a:rPr>
              <a:t>(like extensive land masses with a variety of terrains, climates, and ecosystems; island territories, especially with internal geophysical barriers; and tropical climates) that might account for these correlations.</a:t>
            </a:r>
          </a:p>
          <a:p>
            <a:pPr algn="just"/>
            <a:endParaRPr lang="en-US" sz="3000" dirty="0">
              <a:solidFill>
                <a:srgbClr val="0C4344"/>
              </a:solidFill>
            </a:endParaRPr>
          </a:p>
        </p:txBody>
      </p:sp>
      <p:sp>
        <p:nvSpPr>
          <p:cNvPr id="3" name="Title 2"/>
          <p:cNvSpPr>
            <a:spLocks noGrp="1"/>
          </p:cNvSpPr>
          <p:nvPr>
            <p:ph type="title"/>
          </p:nvPr>
        </p:nvSpPr>
        <p:spPr/>
        <p:txBody>
          <a:bodyPr>
            <a:normAutofit/>
          </a:bodyPr>
          <a:lstStyle/>
          <a:p>
            <a:r>
              <a:rPr sz="4800" b="1" smtClean="0">
                <a:solidFill>
                  <a:srgbClr val="003300"/>
                </a:solidFill>
                <a:latin typeface="Bradley Hand ITC" pitchFamily="66" charset="0"/>
              </a:rPr>
              <a:t>The Early Works</a:t>
            </a:r>
            <a:endParaRPr lang="en-US" sz="48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305800" cy="5181600"/>
          </a:xfrm>
        </p:spPr>
        <p:txBody>
          <a:bodyPr>
            <a:noAutofit/>
          </a:bodyPr>
          <a:lstStyle/>
          <a:p>
            <a:pPr algn="just"/>
            <a:r>
              <a:rPr lang="en-US" sz="2800" dirty="0" smtClean="0">
                <a:solidFill>
                  <a:srgbClr val="0C4344"/>
                </a:solidFill>
              </a:rPr>
              <a:t>At about the same time, Mühlhäusler called attention to the fact that linguistic and cultural distinctiveness can develop also in </a:t>
            </a:r>
            <a:r>
              <a:rPr lang="en-US" sz="2800" dirty="0" smtClean="0">
                <a:solidFill>
                  <a:srgbClr val="FF0000"/>
                </a:solidFill>
              </a:rPr>
              <a:t>the absence of mutual isolation</a:t>
            </a:r>
            <a:r>
              <a:rPr lang="en-US" sz="2800" dirty="0" smtClean="0">
                <a:solidFill>
                  <a:srgbClr val="0C4344"/>
                </a:solidFill>
              </a:rPr>
              <a:t>: for example, among human groups who belong to the same broadly defined cultural area (i.e. groups sharing many cultural traits), or whose languages are historically related or have undergone extensive mutual contact, and who occupy the same or contiguous ecological niches. Thus it points to </a:t>
            </a:r>
            <a:r>
              <a:rPr lang="en-US" sz="2800" dirty="0" smtClean="0">
                <a:solidFill>
                  <a:srgbClr val="002060"/>
                </a:solidFill>
              </a:rPr>
              <a:t>the role of sociocultural factors, along with biogeographic factors</a:t>
            </a:r>
            <a:r>
              <a:rPr lang="en-US" sz="2800" dirty="0" smtClean="0">
                <a:solidFill>
                  <a:srgbClr val="0C4344"/>
                </a:solidFill>
              </a:rPr>
              <a:t>, in the development of linguistic diversity.</a:t>
            </a:r>
          </a:p>
          <a:p>
            <a:pPr algn="just"/>
            <a:endParaRPr lang="en-US" sz="2800" dirty="0" smtClean="0">
              <a:solidFill>
                <a:srgbClr val="0C4344"/>
              </a:solidFill>
            </a:endParaRPr>
          </a:p>
          <a:p>
            <a:pPr algn="just"/>
            <a:endParaRPr lang="en-US" sz="2800" dirty="0">
              <a:solidFill>
                <a:srgbClr val="0C4344"/>
              </a:solidFill>
            </a:endParaRPr>
          </a:p>
        </p:txBody>
      </p:sp>
      <p:sp>
        <p:nvSpPr>
          <p:cNvPr id="3" name="Title 2"/>
          <p:cNvSpPr>
            <a:spLocks noGrp="1"/>
          </p:cNvSpPr>
          <p:nvPr>
            <p:ph type="title"/>
          </p:nvPr>
        </p:nvSpPr>
        <p:spPr/>
        <p:txBody>
          <a:bodyPr/>
          <a:lstStyle/>
          <a:p>
            <a:r>
              <a:rPr b="1" smtClean="0">
                <a:solidFill>
                  <a:srgbClr val="003300"/>
                </a:solidFill>
                <a:latin typeface="Bradley Hand ITC" pitchFamily="66" charset="0"/>
              </a:rPr>
              <a:t>The Early Works </a:t>
            </a:r>
            <a:r>
              <a:rPr b="1" smtClean="0">
                <a:solidFill>
                  <a:srgbClr val="003300"/>
                </a:solidFill>
                <a:latin typeface="Bradley Hand ITC" pitchFamily="66" charset="0"/>
              </a:rPr>
              <a:t>  </a:t>
            </a:r>
            <a:r>
              <a:rPr sz="2000" b="1" smtClean="0">
                <a:solidFill>
                  <a:srgbClr val="003300"/>
                </a:solidFill>
                <a:latin typeface="Bradley Hand ITC" pitchFamily="66" charset="0"/>
              </a:rPr>
              <a:t>contd</a:t>
            </a:r>
            <a:r>
              <a:rPr lang="en-US" sz="2000" b="1" dirty="0" smtClean="0">
                <a:solidFill>
                  <a:srgbClr val="003300"/>
                </a:solidFill>
                <a:latin typeface="Bradley Hand ITC" pitchFamily="66" charset="0"/>
              </a:rPr>
              <a:t>…</a:t>
            </a:r>
            <a:endParaRPr lang="en-US" sz="20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382000" cy="5181600"/>
          </a:xfrm>
        </p:spPr>
        <p:txBody>
          <a:bodyPr>
            <a:noAutofit/>
          </a:bodyPr>
          <a:lstStyle/>
          <a:p>
            <a:pPr algn="just"/>
            <a:r>
              <a:rPr lang="en-US" dirty="0" smtClean="0">
                <a:solidFill>
                  <a:srgbClr val="0C4344"/>
                </a:solidFill>
              </a:rPr>
              <a:t>Recently people have begun to realize that there may be structure to </a:t>
            </a:r>
            <a:r>
              <a:rPr lang="en-US" dirty="0" smtClean="0">
                <a:solidFill>
                  <a:srgbClr val="FF0000"/>
                </a:solidFill>
              </a:rPr>
              <a:t>linguistic diversity</a:t>
            </a:r>
            <a:r>
              <a:rPr lang="en-US" dirty="0" smtClean="0">
                <a:solidFill>
                  <a:srgbClr val="0C4344"/>
                </a:solidFill>
              </a:rPr>
              <a:t>. The functional relationships that develop in space and time among linguistic communities that communicate across language barriers have been referred to as </a:t>
            </a:r>
            <a:r>
              <a:rPr lang="en-US" dirty="0" smtClean="0">
                <a:solidFill>
                  <a:srgbClr val="FF0000"/>
                </a:solidFill>
              </a:rPr>
              <a:t>‘linguistic ecologies’. </a:t>
            </a:r>
            <a:r>
              <a:rPr lang="en-US" dirty="0" smtClean="0">
                <a:solidFill>
                  <a:srgbClr val="0C4344"/>
                </a:solidFill>
              </a:rPr>
              <a:t>An ecological theory of language takes as its focus the diversity of languages </a:t>
            </a:r>
            <a:r>
              <a:rPr lang="en-US" i="1" dirty="0" smtClean="0">
                <a:solidFill>
                  <a:srgbClr val="0C4344"/>
                </a:solidFill>
              </a:rPr>
              <a:t>per se, and investigates </a:t>
            </a:r>
            <a:r>
              <a:rPr lang="en-US" dirty="0" smtClean="0">
                <a:solidFill>
                  <a:srgbClr val="0C4344"/>
                </a:solidFill>
              </a:rPr>
              <a:t>the </a:t>
            </a:r>
            <a:r>
              <a:rPr lang="en-US" dirty="0" smtClean="0">
                <a:solidFill>
                  <a:srgbClr val="002060"/>
                </a:solidFill>
              </a:rPr>
              <a:t>functions of such diversity </a:t>
            </a:r>
            <a:r>
              <a:rPr lang="en-US" dirty="0" smtClean="0">
                <a:solidFill>
                  <a:srgbClr val="0C4344"/>
                </a:solidFill>
              </a:rPr>
              <a:t>in the history of humanity. It seeks to identify the </a:t>
            </a:r>
            <a:r>
              <a:rPr lang="en-US" dirty="0" smtClean="0">
                <a:solidFill>
                  <a:srgbClr val="003300"/>
                </a:solidFill>
              </a:rPr>
              <a:t>mechanisms that sustain language ecology over time </a:t>
            </a:r>
            <a:r>
              <a:rPr lang="en-US" dirty="0" smtClean="0">
                <a:solidFill>
                  <a:srgbClr val="0C4344"/>
                </a:solidFill>
              </a:rPr>
              <a:t>and these are, in fact, the very same mechanisms that will be required to build a genuine multilingual and multicultural society in today’s </a:t>
            </a:r>
            <a:r>
              <a:rPr lang="en-US" dirty="0" smtClean="0">
                <a:solidFill>
                  <a:srgbClr val="0C4344"/>
                </a:solidFill>
              </a:rPr>
              <a:t>globalised </a:t>
            </a:r>
            <a:r>
              <a:rPr lang="en-US" dirty="0" smtClean="0">
                <a:solidFill>
                  <a:srgbClr val="0C4344"/>
                </a:solidFill>
              </a:rPr>
              <a:t>world.</a:t>
            </a:r>
          </a:p>
          <a:p>
            <a:pPr algn="just"/>
            <a:endParaRPr lang="en-US" dirty="0" smtClean="0">
              <a:solidFill>
                <a:srgbClr val="0C4344"/>
              </a:solidFill>
            </a:endParaRPr>
          </a:p>
          <a:p>
            <a:pPr algn="just"/>
            <a:endParaRPr lang="en-US" dirty="0">
              <a:solidFill>
                <a:srgbClr val="0C4344"/>
              </a:solidFill>
            </a:endParaRPr>
          </a:p>
        </p:txBody>
      </p:sp>
      <p:sp>
        <p:nvSpPr>
          <p:cNvPr id="3" name="Title 2"/>
          <p:cNvSpPr>
            <a:spLocks noGrp="1"/>
          </p:cNvSpPr>
          <p:nvPr>
            <p:ph type="title"/>
          </p:nvPr>
        </p:nvSpPr>
        <p:spPr/>
        <p:txBody>
          <a:bodyPr>
            <a:normAutofit/>
          </a:bodyPr>
          <a:lstStyle/>
          <a:p>
            <a:r>
              <a:rPr sz="4800" b="1" smtClean="0">
                <a:solidFill>
                  <a:srgbClr val="003300"/>
                </a:solidFill>
                <a:latin typeface="Bradley Hand ITC" pitchFamily="66" charset="0"/>
              </a:rPr>
              <a:t>Recent Works</a:t>
            </a:r>
            <a:endParaRPr lang="en-US" sz="48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r>
              <a:rPr lang="en-US" sz="2800" dirty="0" smtClean="0">
                <a:solidFill>
                  <a:srgbClr val="FF0000"/>
                </a:solidFill>
              </a:rPr>
              <a:t>Tove Skutnabb-Kangas </a:t>
            </a:r>
            <a:r>
              <a:rPr lang="en-US" sz="2800" dirty="0" smtClean="0">
                <a:solidFill>
                  <a:srgbClr val="0C4344"/>
                </a:solidFill>
              </a:rPr>
              <a:t>writes that over the last 500 years </a:t>
            </a:r>
            <a:r>
              <a:rPr lang="en-US" sz="2800" dirty="0" smtClean="0">
                <a:solidFill>
                  <a:srgbClr val="002060"/>
                </a:solidFill>
              </a:rPr>
              <a:t>“about half the known languages of the world have disappeared,” </a:t>
            </a:r>
            <a:r>
              <a:rPr lang="en-US" sz="2800" dirty="0" smtClean="0">
                <a:solidFill>
                  <a:srgbClr val="0C4344"/>
                </a:solidFill>
              </a:rPr>
              <a:t>and Michael Krauss estimates that 90% of today’s languages might be </a:t>
            </a:r>
            <a:r>
              <a:rPr lang="en-US" sz="2800" dirty="0" smtClean="0">
                <a:solidFill>
                  <a:srgbClr val="FF0000"/>
                </a:solidFill>
              </a:rPr>
              <a:t>extinct</a:t>
            </a:r>
            <a:r>
              <a:rPr lang="en-US" sz="2800" dirty="0" smtClean="0">
                <a:solidFill>
                  <a:srgbClr val="0C4344"/>
                </a:solidFill>
              </a:rPr>
              <a:t> in 100 years’ time, leaving only about 600 languages. This gives a very dark picture with respect to the linguistic diversity of the world.</a:t>
            </a:r>
          </a:p>
          <a:p>
            <a:pPr algn="just"/>
            <a:r>
              <a:rPr lang="en-US" sz="2800" dirty="0" smtClean="0">
                <a:solidFill>
                  <a:srgbClr val="0C4344"/>
                </a:solidFill>
              </a:rPr>
              <a:t>Thus both biodiversity and linguistic and cultural diversity are under </a:t>
            </a:r>
            <a:r>
              <a:rPr lang="en-US" sz="2800" dirty="0" smtClean="0">
                <a:solidFill>
                  <a:srgbClr val="FF0000"/>
                </a:solidFill>
              </a:rPr>
              <a:t>a very serious attack and highly endangered.</a:t>
            </a:r>
          </a:p>
          <a:p>
            <a:pPr algn="just"/>
            <a:endParaRPr lang="en-US" sz="2800"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Endangered Biolinguistic Diversity</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800" dirty="0" smtClean="0">
                <a:solidFill>
                  <a:srgbClr val="0C4344"/>
                </a:solidFill>
              </a:rPr>
              <a:t>With the integrated concept of </a:t>
            </a:r>
            <a:r>
              <a:rPr lang="en-US" sz="2800" dirty="0" smtClean="0">
                <a:solidFill>
                  <a:srgbClr val="FF0000"/>
                </a:solidFill>
              </a:rPr>
              <a:t>‘Biolinguistic Diversity’, </a:t>
            </a:r>
            <a:r>
              <a:rPr lang="en-US" sz="2800" dirty="0" smtClean="0">
                <a:solidFill>
                  <a:srgbClr val="0C4344"/>
                </a:solidFill>
              </a:rPr>
              <a:t>we will be able to understand the factors affecting both these diversities in a better  way. </a:t>
            </a:r>
          </a:p>
          <a:p>
            <a:pPr algn="just"/>
            <a:r>
              <a:rPr lang="en-US" sz="2800" dirty="0" smtClean="0">
                <a:solidFill>
                  <a:srgbClr val="0C4344"/>
                </a:solidFill>
              </a:rPr>
              <a:t>Since both are </a:t>
            </a:r>
            <a:r>
              <a:rPr lang="en-US" sz="2800" dirty="0" smtClean="0">
                <a:solidFill>
                  <a:srgbClr val="FF0000"/>
                </a:solidFill>
              </a:rPr>
              <a:t>positively correlated</a:t>
            </a:r>
            <a:r>
              <a:rPr lang="en-US" sz="2800" dirty="0" smtClean="0">
                <a:solidFill>
                  <a:srgbClr val="0C4344"/>
                </a:solidFill>
              </a:rPr>
              <a:t>, it has been estimated that </a:t>
            </a:r>
            <a:r>
              <a:rPr lang="en-US" sz="2800" dirty="0" smtClean="0">
                <a:solidFill>
                  <a:srgbClr val="002060"/>
                </a:solidFill>
              </a:rPr>
              <a:t>similar factors </a:t>
            </a:r>
            <a:r>
              <a:rPr lang="en-US" sz="2800" dirty="0" smtClean="0">
                <a:solidFill>
                  <a:srgbClr val="0C4344"/>
                </a:solidFill>
              </a:rPr>
              <a:t>would be affecting both.</a:t>
            </a:r>
          </a:p>
          <a:p>
            <a:pPr algn="just"/>
            <a:r>
              <a:rPr lang="en-US" sz="2800" dirty="0" smtClean="0">
                <a:solidFill>
                  <a:srgbClr val="0C4344"/>
                </a:solidFill>
              </a:rPr>
              <a:t>Thus studying both as an integral whole would help in finding better ways of tackling this threat to all the kind of diversities.</a:t>
            </a:r>
            <a:endParaRPr lang="en-US" sz="2800" dirty="0">
              <a:solidFill>
                <a:srgbClr val="0C4344"/>
              </a:solidFill>
            </a:endParaRPr>
          </a:p>
        </p:txBody>
      </p:sp>
      <p:sp>
        <p:nvSpPr>
          <p:cNvPr id="3" name="Title 2"/>
          <p:cNvSpPr>
            <a:spLocks noGrp="1"/>
          </p:cNvSpPr>
          <p:nvPr>
            <p:ph type="title"/>
          </p:nvPr>
        </p:nvSpPr>
        <p:spPr/>
        <p:txBody>
          <a:bodyPr>
            <a:normAutofit/>
          </a:bodyPr>
          <a:lstStyle/>
          <a:p>
            <a:r>
              <a:rPr sz="4400" b="1" smtClean="0">
                <a:solidFill>
                  <a:srgbClr val="003300"/>
                </a:solidFill>
                <a:latin typeface="Bradley Hand ITC" pitchFamily="66" charset="0"/>
              </a:rPr>
              <a:t>Significance of 'Biolinguistic'</a:t>
            </a:r>
            <a:endParaRPr lang="en-US" sz="4400" b="1" dirty="0">
              <a:solidFill>
                <a:srgbClr val="003300"/>
              </a:solidFill>
              <a:latin typeface="Bradley Hand ITC"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Paper</Template>
  <TotalTime>566</TotalTime>
  <Words>1917</Words>
  <Application>Microsoft Office PowerPoint</Application>
  <PresentationFormat>On-screen Show (4:3)</PresentationFormat>
  <Paragraphs>91</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Paper</vt:lpstr>
      <vt:lpstr>The Biolinguistic Diversity Index of India</vt:lpstr>
      <vt:lpstr>Biolinguistic Diversity: The Theory</vt:lpstr>
      <vt:lpstr>Assumptions of Biocultural Diversity</vt:lpstr>
      <vt:lpstr>The Beginning</vt:lpstr>
      <vt:lpstr>The Early Works</vt:lpstr>
      <vt:lpstr>The Early Works   contd…</vt:lpstr>
      <vt:lpstr>Recent Works</vt:lpstr>
      <vt:lpstr>Endangered Biolinguistic Diversity</vt:lpstr>
      <vt:lpstr>Significance of 'Biolinguistic'</vt:lpstr>
      <vt:lpstr>IBLD: Calculating the diversities</vt:lpstr>
      <vt:lpstr>IBLD: Calculating the diversities contd…</vt:lpstr>
      <vt:lpstr>IBLD: The Mathematical Part</vt:lpstr>
      <vt:lpstr>Rank Correlation Coefficient</vt:lpstr>
      <vt:lpstr>Ecoregions:The Reference Point</vt:lpstr>
      <vt:lpstr>Why Ecoregions??</vt:lpstr>
      <vt:lpstr>IBLD: The Statistical Results</vt:lpstr>
      <vt:lpstr>IBLD: The Statistical Results  contd…</vt:lpstr>
      <vt:lpstr>Analysis of the Results</vt:lpstr>
      <vt:lpstr>Analysis of the Results   contd…</vt:lpstr>
      <vt:lpstr>The Regression Lines</vt:lpstr>
      <vt:lpstr>India's Biolinguistic Diversity Index</vt:lpstr>
      <vt:lpstr>Drawbacks of the present Study</vt:lpstr>
      <vt:lpstr>The Future</vt:lpstr>
      <vt:lpstr>References</vt:lpstr>
      <vt:lpstr>Slide 25</vt:lpstr>
    </vt:vector>
  </TitlesOfParts>
  <Company>JNU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Biolinguistic Diversity Index of India</dc:title>
  <dc:creator>Ritesh Kumar</dc:creator>
  <cp:lastModifiedBy>Ritesh Kumar</cp:lastModifiedBy>
  <cp:revision>58</cp:revision>
  <dcterms:created xsi:type="dcterms:W3CDTF">2009-01-11T16:31:35Z</dcterms:created>
  <dcterms:modified xsi:type="dcterms:W3CDTF">2009-02-18T21:25:56Z</dcterms:modified>
</cp:coreProperties>
</file>